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1"/>
    <p:sldMasterId id="2147483768" r:id="rId2"/>
  </p:sldMasterIdLst>
  <p:notesMasterIdLst>
    <p:notesMasterId r:id="rId54"/>
  </p:notesMasterIdLst>
  <p:sldIdLst>
    <p:sldId id="393" r:id="rId3"/>
    <p:sldId id="429" r:id="rId4"/>
    <p:sldId id="457" r:id="rId5"/>
    <p:sldId id="459" r:id="rId6"/>
    <p:sldId id="392" r:id="rId7"/>
    <p:sldId id="424" r:id="rId8"/>
    <p:sldId id="456" r:id="rId9"/>
    <p:sldId id="423" r:id="rId10"/>
    <p:sldId id="478" r:id="rId11"/>
    <p:sldId id="425" r:id="rId12"/>
    <p:sldId id="461" r:id="rId13"/>
    <p:sldId id="462" r:id="rId14"/>
    <p:sldId id="426" r:id="rId15"/>
    <p:sldId id="464" r:id="rId16"/>
    <p:sldId id="430" r:id="rId17"/>
    <p:sldId id="479" r:id="rId18"/>
    <p:sldId id="460" r:id="rId19"/>
    <p:sldId id="431" r:id="rId20"/>
    <p:sldId id="432" r:id="rId21"/>
    <p:sldId id="458" r:id="rId22"/>
    <p:sldId id="433" r:id="rId23"/>
    <p:sldId id="434" r:id="rId24"/>
    <p:sldId id="435" r:id="rId25"/>
    <p:sldId id="465" r:id="rId26"/>
    <p:sldId id="455" r:id="rId27"/>
    <p:sldId id="437" r:id="rId28"/>
    <p:sldId id="452" r:id="rId29"/>
    <p:sldId id="468" r:id="rId30"/>
    <p:sldId id="469" r:id="rId31"/>
    <p:sldId id="467" r:id="rId32"/>
    <p:sldId id="466" r:id="rId33"/>
    <p:sldId id="471" r:id="rId34"/>
    <p:sldId id="470" r:id="rId35"/>
    <p:sldId id="472" r:id="rId36"/>
    <p:sldId id="440" r:id="rId37"/>
    <p:sldId id="473" r:id="rId38"/>
    <p:sldId id="480" r:id="rId39"/>
    <p:sldId id="438" r:id="rId40"/>
    <p:sldId id="441" r:id="rId41"/>
    <p:sldId id="454" r:id="rId42"/>
    <p:sldId id="442" r:id="rId43"/>
    <p:sldId id="477" r:id="rId44"/>
    <p:sldId id="443" r:id="rId45"/>
    <p:sldId id="448" r:id="rId46"/>
    <p:sldId id="444" r:id="rId47"/>
    <p:sldId id="474" r:id="rId48"/>
    <p:sldId id="446" r:id="rId49"/>
    <p:sldId id="447" r:id="rId50"/>
    <p:sldId id="453" r:id="rId51"/>
    <p:sldId id="476" r:id="rId52"/>
    <p:sldId id="475" r:id="rId5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73" autoAdjust="0"/>
    <p:restoredTop sz="94660"/>
  </p:normalViewPr>
  <p:slideViewPr>
    <p:cSldViewPr snapToGrid="0">
      <p:cViewPr varScale="1">
        <p:scale>
          <a:sx n="37" d="100"/>
          <a:sy n="37" d="100"/>
        </p:scale>
        <p:origin x="66" y="13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presProps" Target="pres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tableStyles" Target="tableStyles.xml"/><Relationship Id="rId5" Type="http://schemas.openxmlformats.org/officeDocument/2006/relationships/slide" Target="slides/slide3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viewProps" Target="view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theme" Target="theme/theme1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7AA04D-DE13-451E-80FF-C30099B47690}" type="datetimeFigureOut">
              <a:rPr lang="en-US" smtClean="0"/>
              <a:t>11/7/2021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924086-5229-4585-BA7D-F0FD7B5850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68939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180308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603341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483008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0037183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6696982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315961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0855053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3484051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956968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5901539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966405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6224017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159530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8903654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012097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1574955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5779506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984493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7119948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351611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5152427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88654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9519100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0506307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1572677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3631313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5883936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0215887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3565412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256952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8790570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221927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4745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036712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9023607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24424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54613530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46427676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43548935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27527537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3447624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37893414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96902491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916111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74917593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310080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81163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90708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605602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189068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36193-A53A-408D-A530-F7EDE1E07D80}" type="datetimeFigureOut">
              <a:rPr lang="en-US" smtClean="0"/>
              <a:t>11/7/2021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3290E-F62A-423D-889F-B12A90BA1E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02634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36193-A53A-408D-A530-F7EDE1E07D80}" type="datetimeFigureOut">
              <a:rPr lang="en-US" smtClean="0"/>
              <a:t>11/7/2021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3290E-F62A-423D-889F-B12A90BA1E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80983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36193-A53A-408D-A530-F7EDE1E07D80}" type="datetimeFigureOut">
              <a:rPr lang="en-US" smtClean="0"/>
              <a:t>11/7/2021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3290E-F62A-423D-889F-B12A90BA1E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40182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36193-A53A-408D-A530-F7EDE1E07D80}" type="datetimeFigureOut">
              <a:rPr lang="en-US" smtClean="0"/>
              <a:t>11/7/2021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3290E-F62A-423D-889F-B12A90BA1E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47170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36193-A53A-408D-A530-F7EDE1E07D80}" type="datetimeFigureOut">
              <a:rPr lang="en-US" smtClean="0"/>
              <a:t>11/7/2021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3290E-F62A-423D-889F-B12A90BA1E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6903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36193-A53A-408D-A530-F7EDE1E07D80}" type="datetimeFigureOut">
              <a:rPr lang="en-US" smtClean="0"/>
              <a:t>11/7/2021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3290E-F62A-423D-889F-B12A90BA1E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74018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36193-A53A-408D-A530-F7EDE1E07D80}" type="datetimeFigureOut">
              <a:rPr lang="en-US" smtClean="0"/>
              <a:t>11/7/2021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3290E-F62A-423D-889F-B12A90BA1E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8414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36193-A53A-408D-A530-F7EDE1E07D80}" type="datetimeFigureOut">
              <a:rPr lang="en-US" smtClean="0"/>
              <a:t>11/7/2021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3290E-F62A-423D-889F-B12A90BA1E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17331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36193-A53A-408D-A530-F7EDE1E07D80}" type="datetimeFigureOut">
              <a:rPr lang="en-US" smtClean="0"/>
              <a:t>11/7/2021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3290E-F62A-423D-889F-B12A90BA1E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835210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36193-A53A-408D-A530-F7EDE1E07D80}" type="datetimeFigureOut">
              <a:rPr lang="en-US" smtClean="0"/>
              <a:t>11/7/2021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3290E-F62A-423D-889F-B12A90BA1E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958172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36193-A53A-408D-A530-F7EDE1E07D80}" type="datetimeFigureOut">
              <a:rPr lang="en-US" smtClean="0"/>
              <a:t>11/7/2021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3290E-F62A-423D-889F-B12A90BA1E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1596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36193-A53A-408D-A530-F7EDE1E07D80}" type="datetimeFigureOut">
              <a:rPr lang="en-US" smtClean="0"/>
              <a:t>11/7/2021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3290E-F62A-423D-889F-B12A90BA1E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175027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36193-A53A-408D-A530-F7EDE1E07D80}" type="datetimeFigureOut">
              <a:rPr lang="en-US" smtClean="0"/>
              <a:t>11/7/2021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3290E-F62A-423D-889F-B12A90BA1E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852511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36193-A53A-408D-A530-F7EDE1E07D80}" type="datetimeFigureOut">
              <a:rPr lang="en-US" smtClean="0"/>
              <a:t>11/7/2021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3290E-F62A-423D-889F-B12A90BA1E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862110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36193-A53A-408D-A530-F7EDE1E07D80}" type="datetimeFigureOut">
              <a:rPr lang="en-US" smtClean="0"/>
              <a:t>11/7/2021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3290E-F62A-423D-889F-B12A90BA1E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88714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36193-A53A-408D-A530-F7EDE1E07D80}" type="datetimeFigureOut">
              <a:rPr lang="en-US" smtClean="0"/>
              <a:t>11/7/2021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3290E-F62A-423D-889F-B12A90BA1E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29692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36193-A53A-408D-A530-F7EDE1E07D80}" type="datetimeFigureOut">
              <a:rPr lang="en-US" smtClean="0"/>
              <a:t>11/7/2021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3290E-F62A-423D-889F-B12A90BA1E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83607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36193-A53A-408D-A530-F7EDE1E07D80}" type="datetimeFigureOut">
              <a:rPr lang="en-US" smtClean="0"/>
              <a:t>11/7/2021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3290E-F62A-423D-889F-B12A90BA1E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5335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36193-A53A-408D-A530-F7EDE1E07D80}" type="datetimeFigureOut">
              <a:rPr lang="en-US" smtClean="0"/>
              <a:t>11/7/2021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3290E-F62A-423D-889F-B12A90BA1E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43343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36193-A53A-408D-A530-F7EDE1E07D80}" type="datetimeFigureOut">
              <a:rPr lang="en-US" smtClean="0"/>
              <a:t>11/7/2021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3290E-F62A-423D-889F-B12A90BA1E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53549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36193-A53A-408D-A530-F7EDE1E07D80}" type="datetimeFigureOut">
              <a:rPr lang="en-US" smtClean="0"/>
              <a:t>11/7/2021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3290E-F62A-423D-889F-B12A90BA1E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88683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36193-A53A-408D-A530-F7EDE1E07D80}" type="datetimeFigureOut">
              <a:rPr lang="en-US" smtClean="0"/>
              <a:t>11/7/2021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3290E-F62A-423D-889F-B12A90BA1E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26667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136193-A53A-408D-A530-F7EDE1E07D80}" type="datetimeFigureOut">
              <a:rPr lang="en-US" smtClean="0"/>
              <a:t>11/7/2021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43290E-F62A-423D-889F-B12A90BA1E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2780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136193-A53A-408D-A530-F7EDE1E07D80}" type="datetimeFigureOut">
              <a:rPr lang="en-US" smtClean="0"/>
              <a:t>11/7/2021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43290E-F62A-423D-889F-B12A90BA1E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30430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rgbClr val="002060"/>
            </a:gs>
            <a:gs pos="100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C4C3FC-6366-4C9F-8FBD-9DC12951B7D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anchor="ctr">
            <a:normAutofit/>
          </a:bodyPr>
          <a:lstStyle/>
          <a:p>
            <a:r>
              <a:rPr lang="zh-CN" altLang="en-US" sz="8000" b="1" dirty="0">
                <a:solidFill>
                  <a:srgbClr val="0070C0"/>
                </a:solidFill>
              </a:rPr>
              <a:t>列王纪下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3B8FD79-A181-4E22-B674-9D29EDCB884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zh-CN" altLang="en-US" sz="6600" dirty="0">
                <a:solidFill>
                  <a:srgbClr val="002060"/>
                </a:solidFill>
              </a:rPr>
              <a:t>第四课</a:t>
            </a:r>
            <a:endParaRPr lang="en-US" sz="66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093237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3">
            <a:extLst>
              <a:ext uri="{FF2B5EF4-FFF2-40B4-BE49-F238E27FC236}">
                <a16:creationId xmlns:a16="http://schemas.microsoft.com/office/drawing/2014/main" id="{E990C07F-10B7-44A9-964E-BC6DD0626D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5848" y="-71914"/>
            <a:ext cx="12590586" cy="7001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1" name="Title 1">
            <a:extLst>
              <a:ext uri="{FF2B5EF4-FFF2-40B4-BE49-F238E27FC236}">
                <a16:creationId xmlns:a16="http://schemas.microsoft.com/office/drawing/2014/main" id="{BBEA167F-7066-442E-91B4-8642A3E0F6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CN" altLang="en-US" b="1" dirty="0"/>
              <a:t>历代志下</a:t>
            </a:r>
            <a:r>
              <a:rPr lang="en-US" altLang="zh-CN" b="1" dirty="0"/>
              <a:t>24</a:t>
            </a:r>
            <a:r>
              <a:rPr lang="zh-CN" altLang="en-US" b="1" dirty="0"/>
              <a:t>章</a:t>
            </a:r>
            <a:endParaRPr lang="en-US" altLang="en-US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1B0E517-064C-420C-8567-162CD6B723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b="1" dirty="0"/>
              <a:t>23</a:t>
            </a:r>
            <a:r>
              <a:rPr lang="zh-CN" altLang="en-US" b="1" dirty="0"/>
              <a:t>满了一年，亚兰的军兵上来攻击约阿施，来到犹大和耶路撒冷，杀了民中的众首领，将所掠的财货送到大马色王那里。</a:t>
            </a:r>
          </a:p>
          <a:p>
            <a:r>
              <a:rPr lang="en-US" altLang="zh-CN" b="1" dirty="0"/>
              <a:t>24</a:t>
            </a:r>
            <a:r>
              <a:rPr lang="zh-CN" altLang="en-US" b="1" dirty="0"/>
              <a:t>亚兰的军兵虽来了一小队，耶和华却将大队的军兵交在他们手里，是</a:t>
            </a:r>
            <a:r>
              <a:rPr lang="zh-CN" altLang="en-US" b="1" dirty="0">
                <a:solidFill>
                  <a:srgbClr val="FF0000"/>
                </a:solidFill>
              </a:rPr>
              <a:t>因犹大人离弃耶和华他们列祖的神</a:t>
            </a:r>
            <a:r>
              <a:rPr lang="zh-CN" altLang="en-US" b="1" dirty="0"/>
              <a:t>，所以</a:t>
            </a:r>
            <a:r>
              <a:rPr lang="zh-CN" altLang="en-US" b="1" dirty="0">
                <a:solidFill>
                  <a:srgbClr val="FF0000"/>
                </a:solidFill>
              </a:rPr>
              <a:t>借亚兰人惩罚约阿施</a:t>
            </a:r>
            <a:r>
              <a:rPr lang="zh-CN" altLang="en-US" b="1" dirty="0"/>
              <a:t>。</a:t>
            </a:r>
          </a:p>
          <a:p>
            <a:r>
              <a:rPr lang="en-US" altLang="zh-CN" b="1" dirty="0"/>
              <a:t>25</a:t>
            </a:r>
            <a:r>
              <a:rPr lang="zh-CN" altLang="en-US" b="1" dirty="0"/>
              <a:t>亚兰人离开约阿施的时候，</a:t>
            </a:r>
            <a:r>
              <a:rPr lang="zh-CN" altLang="en-US" b="1" dirty="0">
                <a:solidFill>
                  <a:srgbClr val="FF0000"/>
                </a:solidFill>
              </a:rPr>
              <a:t>他患重病</a:t>
            </a:r>
            <a:r>
              <a:rPr lang="zh-CN" altLang="en-US" b="1" dirty="0"/>
              <a:t>。</a:t>
            </a:r>
            <a:r>
              <a:rPr lang="zh-CN" altLang="en-US" b="1" dirty="0">
                <a:solidFill>
                  <a:srgbClr val="FF0000"/>
                </a:solidFill>
              </a:rPr>
              <a:t>臣仆背叛他，要报祭司耶何耶大儿子流血之仇，杀他在床上，</a:t>
            </a:r>
            <a:r>
              <a:rPr lang="zh-CN" altLang="en-US" b="1" dirty="0"/>
              <a:t>葬他在大卫城，只是不葬在列王的坟墓里</a:t>
            </a:r>
            <a:r>
              <a:rPr lang="zh-CN" altLang="en-US" dirty="0"/>
              <a:t>。</a:t>
            </a:r>
            <a:endParaRPr lang="en-US" alt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7333470"/>
      </p:ext>
    </p:extLst>
  </p:cSld>
  <p:clrMapOvr>
    <a:masterClrMapping/>
  </p:clrMapOvr>
  <p:transition spd="slow">
    <p:cover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3">
            <a:extLst>
              <a:ext uri="{FF2B5EF4-FFF2-40B4-BE49-F238E27FC236}">
                <a16:creationId xmlns:a16="http://schemas.microsoft.com/office/drawing/2014/main" id="{E990C07F-10B7-44A9-964E-BC6DD0626D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5848" y="-71914"/>
            <a:ext cx="12590586" cy="7001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2" name="Content Placeholder 1">
            <a:extLst>
              <a:ext uri="{FF2B5EF4-FFF2-40B4-BE49-F238E27FC236}">
                <a16:creationId xmlns:a16="http://schemas.microsoft.com/office/drawing/2014/main" id="{AA540EF0-1628-4977-A895-E571940B700F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304800" y="203200"/>
            <a:ext cx="11684000" cy="6159499"/>
          </a:xfrm>
        </p:spPr>
        <p:txBody>
          <a:bodyPr numCol="2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犹    大：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王名      年期          评语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罗波安    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17           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恶多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亚比央    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3             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恶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亚撒        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41           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善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约沙法    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25           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善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约兰         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8             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恶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	         (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娶亚哈的女儿亚他利雅）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亚哈谢    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1              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恶         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(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被杀）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(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母亲是亚他利雅）           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(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6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年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     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极恶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)</a:t>
            </a:r>
            <a:endParaRPr kumimoji="0" lang="zh-CN" alt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约阿施    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40            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善多   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(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被杀）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亚玛谢    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29            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善多</a:t>
            </a:r>
            <a:r>
              <a:rPr lang="en-US" altLang="zh-CN" sz="1600" b="1" dirty="0">
                <a:solidFill>
                  <a:srgbClr val="FF0000"/>
                </a:solidFill>
                <a:latin typeface="Calibri" panose="020F0502020204030204"/>
                <a:ea typeface="等线" panose="02010600030101010101" pitchFamily="2" charset="-122"/>
              </a:rPr>
              <a:t>     </a:t>
            </a:r>
            <a:r>
              <a:rPr lang="en-US" altLang="zh-CN" sz="1600" b="1" dirty="0">
                <a:latin typeface="Calibri" panose="020F0502020204030204"/>
                <a:ea typeface="等线" panose="02010600030101010101" pitchFamily="2" charset="-122"/>
              </a:rPr>
              <a:t>(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被杀）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乌西雅    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52            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善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约坦        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16             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善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亚哈斯    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16             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坏       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(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使他的儿子经火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	                              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挪移耶和华的坛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,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建筑一座大马色坛）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希西家   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29             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最善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玛拿西   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55             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最恶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亚们        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2               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最恶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约西亚   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31             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最善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约哈斯    三个月    恶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约雅敬   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11             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坏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约雅斤    三个月    恶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西底家    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11            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恶</a:t>
            </a:r>
            <a:endParaRPr kumimoji="0" lang="en-US" altLang="zh-CN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sz="1600" b="1" dirty="0">
              <a:solidFill>
                <a:prstClr val="black"/>
              </a:solidFill>
              <a:latin typeface="Calibri" panose="020F0502020204030204"/>
              <a:ea typeface="等线" panose="02010600030101010101" pitchFamily="2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 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一朝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19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王 共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	393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年</a:t>
            </a:r>
            <a:endParaRPr kumimoji="0" lang="en-US" altLang="zh-CN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以色列：</a:t>
            </a:r>
            <a:endParaRPr kumimoji="0" lang="en-US" altLang="zh-CN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王名           年期    评语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耶罗波安  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22        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恶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拿答           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2          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恶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巴沙           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24        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恶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以拉           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2          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恶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心利           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7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天      恶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暗利           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12        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特别恶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亚哈           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22        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最恶</a:t>
            </a:r>
            <a:r>
              <a:rPr lang="en-US" altLang="zh-CN" sz="1600" b="1" dirty="0">
                <a:solidFill>
                  <a:srgbClr val="00B050"/>
                </a:solidFill>
                <a:latin typeface="Calibri" panose="020F0502020204030204"/>
                <a:ea typeface="等线" panose="02010600030101010101" pitchFamily="2" charset="-122"/>
              </a:rPr>
              <a:t>      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（事奉敬拜巴力）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亚哈谢       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2          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恶          （事奉敬拜巴力）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约兰           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12        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恶多        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(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约兰是亚哈谢 的兄弟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,</a:t>
            </a:r>
            <a:endParaRPr kumimoji="0" lang="zh-CN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		                                除掉他父所造巴力的柱像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)</a:t>
            </a:r>
            <a:endParaRPr kumimoji="0" lang="zh-CN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耶户            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28        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恶多       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(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杀约兰，亚哈谢，耶洗别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,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在以色列中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				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灭了巴力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)</a:t>
            </a:r>
            <a:endParaRPr kumimoji="0" lang="zh-CN" alt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约哈斯        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17         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恶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约阿施        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16         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恶</a:t>
            </a:r>
            <a:r>
              <a:rPr lang="en-US" altLang="zh-CN" sz="1600" b="1" dirty="0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</a:rPr>
              <a:t>         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（以利沙死）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耶罗波安第二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41     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恶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撒迦利雅     半年     恶</a:t>
            </a:r>
            <a:r>
              <a:rPr lang="en-US" altLang="zh-CN" sz="1600" b="1" dirty="0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</a:rPr>
              <a:t>        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（被杀）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沙龙              一个月       恶  （被杀）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米拿现         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10         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恶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比加辖          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2          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恶         （被杀）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比加              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20        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恶         （被杀）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何细亚          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9          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恶         （以色列亡国，被掳）</a:t>
            </a:r>
            <a:endParaRPr kumimoji="0" lang="en-US" altLang="zh-CN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sz="1600" b="1" dirty="0">
              <a:solidFill>
                <a:prstClr val="black"/>
              </a:solidFill>
              <a:latin typeface="Calibri" panose="020F0502020204030204"/>
              <a:ea typeface="等线" panose="02010600030101010101" pitchFamily="2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9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朝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19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王 共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		241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年</a:t>
            </a:r>
            <a:endParaRPr lang="en-US" altLang="en-US" sz="1600" dirty="0"/>
          </a:p>
        </p:txBody>
      </p:sp>
    </p:spTree>
    <p:extLst>
      <p:ext uri="{BB962C8B-B14F-4D97-AF65-F5344CB8AC3E}">
        <p14:creationId xmlns:p14="http://schemas.microsoft.com/office/powerpoint/2010/main" val="3532291185"/>
      </p:ext>
    </p:extLst>
  </p:cSld>
  <p:clrMapOvr>
    <a:masterClrMapping/>
  </p:clrMapOvr>
  <p:transition spd="slow">
    <p:cover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3">
            <a:extLst>
              <a:ext uri="{FF2B5EF4-FFF2-40B4-BE49-F238E27FC236}">
                <a16:creationId xmlns:a16="http://schemas.microsoft.com/office/drawing/2014/main" id="{E990C07F-10B7-44A9-964E-BC6DD0626D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9293" y="-143827"/>
            <a:ext cx="12590586" cy="7001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1" name="Title 1">
            <a:extLst>
              <a:ext uri="{FF2B5EF4-FFF2-40B4-BE49-F238E27FC236}">
                <a16:creationId xmlns:a16="http://schemas.microsoft.com/office/drawing/2014/main" id="{BBEA167F-7066-442E-91B4-8642A3E0F6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br>
              <a:rPr lang="en-US" altLang="zh-CN" dirty="0"/>
            </a:br>
            <a:r>
              <a:rPr lang="zh-CN" altLang="en-US" b="1" dirty="0">
                <a:latin typeface="SimSun" panose="02010600030101010101" pitchFamily="2" charset="-122"/>
                <a:ea typeface="SimSun" panose="02010600030101010101" pitchFamily="2" charset="-122"/>
              </a:rPr>
              <a:t>列王纪中的亚兰王</a:t>
            </a:r>
            <a:br>
              <a:rPr lang="zh-CN" altLang="en-US" dirty="0">
                <a:latin typeface="SimSun" panose="02010600030101010101" pitchFamily="2" charset="-122"/>
                <a:ea typeface="SimSun" panose="02010600030101010101" pitchFamily="2" charset="-122"/>
              </a:rPr>
            </a:br>
            <a:endParaRPr lang="en-US" altLang="en-US" dirty="0"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1B0E517-064C-420C-8567-162CD6B723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486275"/>
          </a:xfrm>
        </p:spPr>
        <p:txBody>
          <a:bodyPr>
            <a:normAutofit/>
          </a:bodyPr>
          <a:lstStyle/>
          <a:p>
            <a:r>
              <a:rPr lang="zh-CN" altLang="en-US" b="1" dirty="0"/>
              <a:t>王的名字	</a:t>
            </a:r>
            <a:r>
              <a:rPr lang="en-US" altLang="zh-CN" b="1" dirty="0"/>
              <a:t>	</a:t>
            </a:r>
            <a:r>
              <a:rPr lang="zh-CN" altLang="en-US" b="1" dirty="0"/>
              <a:t>年代（公元前）	</a:t>
            </a:r>
            <a:r>
              <a:rPr lang="en-US" altLang="zh-CN" b="1" dirty="0"/>
              <a:t>	</a:t>
            </a:r>
            <a:r>
              <a:rPr lang="zh-CN" altLang="en-US" b="1" dirty="0"/>
              <a:t>有关经文</a:t>
            </a:r>
          </a:p>
          <a:p>
            <a:r>
              <a:rPr lang="zh-CN" altLang="en-US" b="1" dirty="0"/>
              <a:t>利逊（</a:t>
            </a:r>
            <a:r>
              <a:rPr lang="en-US" altLang="zh-CN" b="1" dirty="0"/>
              <a:t>=</a:t>
            </a:r>
            <a:r>
              <a:rPr lang="zh-CN" altLang="en-US" b="1" dirty="0"/>
              <a:t>希旬）	约</a:t>
            </a:r>
            <a:r>
              <a:rPr lang="en-US" altLang="zh-CN" b="1" dirty="0"/>
              <a:t>940-915</a:t>
            </a:r>
            <a:r>
              <a:rPr lang="zh-CN" altLang="en-US" b="1" dirty="0"/>
              <a:t>年	</a:t>
            </a:r>
            <a:r>
              <a:rPr lang="en-US" altLang="zh-CN" b="1" dirty="0"/>
              <a:t>	</a:t>
            </a:r>
            <a:r>
              <a:rPr lang="zh-CN" altLang="en-US" b="1" dirty="0"/>
              <a:t>王上</a:t>
            </a:r>
            <a:r>
              <a:rPr lang="en-US" altLang="zh-CN" b="1" dirty="0"/>
              <a:t>11:23</a:t>
            </a:r>
            <a:r>
              <a:rPr lang="zh-CN" altLang="en-US" b="1" dirty="0"/>
              <a:t>、</a:t>
            </a:r>
            <a:r>
              <a:rPr lang="en-US" altLang="zh-CN" b="1" dirty="0"/>
              <a:t>25</a:t>
            </a:r>
            <a:r>
              <a:rPr lang="zh-CN" altLang="en-US" b="1" dirty="0"/>
              <a:t>，</a:t>
            </a:r>
            <a:r>
              <a:rPr lang="en-US" altLang="zh-CN" b="1" dirty="0"/>
              <a:t>15:18</a:t>
            </a:r>
          </a:p>
          <a:p>
            <a:r>
              <a:rPr lang="zh-CN" altLang="en-US" b="1" dirty="0"/>
              <a:t>他伯利门	</a:t>
            </a:r>
            <a:r>
              <a:rPr lang="en-US" altLang="zh-CN" b="1" dirty="0"/>
              <a:t>	</a:t>
            </a:r>
            <a:r>
              <a:rPr lang="zh-CN" altLang="en-US" b="1" dirty="0"/>
              <a:t>约</a:t>
            </a:r>
            <a:r>
              <a:rPr lang="en-US" altLang="zh-CN" b="1" dirty="0"/>
              <a:t>915-900</a:t>
            </a:r>
            <a:r>
              <a:rPr lang="zh-CN" altLang="en-US" b="1" dirty="0"/>
              <a:t>年	</a:t>
            </a:r>
            <a:r>
              <a:rPr lang="en-US" altLang="zh-CN" b="1" dirty="0"/>
              <a:t>	</a:t>
            </a:r>
            <a:r>
              <a:rPr lang="zh-CN" altLang="en-US" b="1" dirty="0"/>
              <a:t>王上</a:t>
            </a:r>
            <a:r>
              <a:rPr lang="en-US" altLang="zh-CN" b="1" dirty="0"/>
              <a:t>15:18</a:t>
            </a:r>
          </a:p>
          <a:p>
            <a:r>
              <a:rPr lang="zh-CN" altLang="en-US" b="1" dirty="0"/>
              <a:t>便哈达一世	约</a:t>
            </a:r>
            <a:r>
              <a:rPr lang="en-US" altLang="zh-CN" b="1" dirty="0"/>
              <a:t>900-860</a:t>
            </a:r>
            <a:r>
              <a:rPr lang="zh-CN" altLang="en-US" b="1" dirty="0"/>
              <a:t>年	</a:t>
            </a:r>
            <a:r>
              <a:rPr lang="en-US" altLang="zh-CN" b="1" dirty="0"/>
              <a:t>	</a:t>
            </a:r>
            <a:r>
              <a:rPr lang="zh-CN" altLang="en-US" b="1" dirty="0"/>
              <a:t>王上</a:t>
            </a:r>
            <a:r>
              <a:rPr lang="en-US" altLang="zh-CN" b="1" dirty="0"/>
              <a:t>15:18</a:t>
            </a:r>
            <a:r>
              <a:rPr lang="zh-CN" altLang="en-US" b="1" dirty="0"/>
              <a:t>、</a:t>
            </a:r>
            <a:r>
              <a:rPr lang="en-US" altLang="zh-CN" b="1" dirty="0"/>
              <a:t>20</a:t>
            </a:r>
          </a:p>
          <a:p>
            <a:r>
              <a:rPr lang="zh-CN" altLang="en-US" b="1" dirty="0"/>
              <a:t>便哈达二世	约</a:t>
            </a:r>
            <a:r>
              <a:rPr lang="en-US" altLang="zh-CN" b="1" dirty="0"/>
              <a:t>860-841</a:t>
            </a:r>
            <a:r>
              <a:rPr lang="zh-CN" altLang="en-US" b="1" dirty="0"/>
              <a:t>年	</a:t>
            </a:r>
            <a:r>
              <a:rPr lang="en-US" altLang="zh-CN" b="1" dirty="0"/>
              <a:t>	</a:t>
            </a:r>
            <a:r>
              <a:rPr lang="zh-CN" altLang="en-US" b="1" dirty="0"/>
              <a:t>王下</a:t>
            </a:r>
            <a:r>
              <a:rPr lang="en-US" altLang="zh-CN" b="1" dirty="0"/>
              <a:t>6:24</a:t>
            </a:r>
            <a:r>
              <a:rPr lang="zh-CN" altLang="en-US" b="1" dirty="0"/>
              <a:t>，</a:t>
            </a:r>
            <a:r>
              <a:rPr lang="en-US" altLang="zh-CN" b="1" dirty="0"/>
              <a:t>8:7</a:t>
            </a:r>
            <a:r>
              <a:rPr lang="zh-CN" altLang="en-US" b="1" dirty="0"/>
              <a:t>、</a:t>
            </a:r>
            <a:r>
              <a:rPr lang="en-US" altLang="zh-CN" b="1" dirty="0"/>
              <a:t>9</a:t>
            </a:r>
            <a:r>
              <a:rPr lang="zh-CN" altLang="en-US" b="1" dirty="0"/>
              <a:t>、</a:t>
            </a:r>
            <a:r>
              <a:rPr lang="en-US" altLang="zh-CN" b="1" dirty="0"/>
              <a:t>14</a:t>
            </a:r>
          </a:p>
          <a:p>
            <a:r>
              <a:rPr lang="zh-CN" altLang="en-US" b="1" dirty="0">
                <a:solidFill>
                  <a:srgbClr val="FF0000"/>
                </a:solidFill>
              </a:rPr>
              <a:t>哈薛	</a:t>
            </a:r>
            <a:r>
              <a:rPr lang="en-US" altLang="zh-CN" b="1" dirty="0">
                <a:solidFill>
                  <a:srgbClr val="FF0000"/>
                </a:solidFill>
              </a:rPr>
              <a:t>	    841-801</a:t>
            </a:r>
            <a:r>
              <a:rPr lang="zh-CN" altLang="en-US" b="1" dirty="0">
                <a:solidFill>
                  <a:srgbClr val="FF0000"/>
                </a:solidFill>
              </a:rPr>
              <a:t>年	</a:t>
            </a:r>
            <a:r>
              <a:rPr lang="en-US" altLang="zh-CN" b="1" dirty="0">
                <a:solidFill>
                  <a:srgbClr val="FF0000"/>
                </a:solidFill>
              </a:rPr>
              <a:t>	</a:t>
            </a:r>
            <a:r>
              <a:rPr lang="zh-CN" altLang="en-US" b="1" dirty="0">
                <a:solidFill>
                  <a:srgbClr val="FF0000"/>
                </a:solidFill>
              </a:rPr>
              <a:t>王下</a:t>
            </a:r>
            <a:r>
              <a:rPr lang="en-US" altLang="zh-CN" b="1" dirty="0">
                <a:solidFill>
                  <a:srgbClr val="FF0000"/>
                </a:solidFill>
              </a:rPr>
              <a:t>8:9:14-15</a:t>
            </a:r>
            <a:r>
              <a:rPr lang="zh-CN" altLang="en-US" b="1" dirty="0">
                <a:solidFill>
                  <a:srgbClr val="FF0000"/>
                </a:solidFill>
              </a:rPr>
              <a:t>，</a:t>
            </a:r>
            <a:r>
              <a:rPr lang="en-US" altLang="zh-CN" b="1" dirty="0">
                <a:solidFill>
                  <a:srgbClr val="FF0000"/>
                </a:solidFill>
              </a:rPr>
              <a:t>10:32</a:t>
            </a:r>
            <a:r>
              <a:rPr lang="zh-CN" altLang="en-US" b="1" dirty="0">
                <a:solidFill>
                  <a:srgbClr val="FF0000"/>
                </a:solidFill>
              </a:rPr>
              <a:t>，</a:t>
            </a:r>
            <a:r>
              <a:rPr lang="en-US" altLang="zh-CN" b="1" dirty="0">
                <a:solidFill>
                  <a:srgbClr val="FF0000"/>
                </a:solidFill>
              </a:rPr>
              <a:t>							     12:17-18</a:t>
            </a:r>
            <a:r>
              <a:rPr lang="zh-CN" altLang="en-US" b="1" dirty="0">
                <a:solidFill>
                  <a:srgbClr val="FF0000"/>
                </a:solidFill>
              </a:rPr>
              <a:t>，</a:t>
            </a:r>
            <a:r>
              <a:rPr lang="en-US" altLang="zh-CN" b="1" dirty="0">
                <a:solidFill>
                  <a:srgbClr val="FF0000"/>
                </a:solidFill>
              </a:rPr>
              <a:t>13:3</a:t>
            </a:r>
            <a:r>
              <a:rPr lang="zh-CN" altLang="en-US" b="1" dirty="0">
                <a:solidFill>
                  <a:srgbClr val="FF0000"/>
                </a:solidFill>
              </a:rPr>
              <a:t>、</a:t>
            </a:r>
            <a:r>
              <a:rPr lang="en-US" altLang="zh-CN" b="1" dirty="0">
                <a:solidFill>
                  <a:srgbClr val="FF0000"/>
                </a:solidFill>
              </a:rPr>
              <a:t>22</a:t>
            </a:r>
            <a:r>
              <a:rPr lang="zh-CN" altLang="en-US" b="1" dirty="0">
                <a:solidFill>
                  <a:srgbClr val="FF0000"/>
                </a:solidFill>
              </a:rPr>
              <a:t>、</a:t>
            </a:r>
            <a:r>
              <a:rPr lang="en-US" altLang="zh-CN" b="1" dirty="0">
                <a:solidFill>
                  <a:srgbClr val="FF0000"/>
                </a:solidFill>
              </a:rPr>
              <a:t>24-25</a:t>
            </a:r>
          </a:p>
          <a:p>
            <a:r>
              <a:rPr lang="zh-CN" altLang="en-US" b="1" dirty="0">
                <a:solidFill>
                  <a:srgbClr val="FF0000"/>
                </a:solidFill>
              </a:rPr>
              <a:t>便哈达三世	约</a:t>
            </a:r>
            <a:r>
              <a:rPr lang="en-US" altLang="zh-CN" b="1" dirty="0">
                <a:solidFill>
                  <a:srgbClr val="FF0000"/>
                </a:solidFill>
              </a:rPr>
              <a:t>801</a:t>
            </a:r>
            <a:r>
              <a:rPr lang="zh-CN" altLang="en-US" b="1" dirty="0">
                <a:solidFill>
                  <a:srgbClr val="FF0000"/>
                </a:solidFill>
              </a:rPr>
              <a:t>？	</a:t>
            </a:r>
            <a:r>
              <a:rPr lang="en-US" altLang="zh-CN" b="1" dirty="0">
                <a:solidFill>
                  <a:srgbClr val="FF0000"/>
                </a:solidFill>
              </a:rPr>
              <a:t>		</a:t>
            </a:r>
            <a:r>
              <a:rPr lang="zh-CN" altLang="en-US" b="1" dirty="0">
                <a:solidFill>
                  <a:srgbClr val="FF0000"/>
                </a:solidFill>
              </a:rPr>
              <a:t>王下</a:t>
            </a:r>
            <a:r>
              <a:rPr lang="en-US" altLang="zh-CN" b="1" dirty="0">
                <a:solidFill>
                  <a:srgbClr val="FF0000"/>
                </a:solidFill>
              </a:rPr>
              <a:t>13:3</a:t>
            </a:r>
            <a:r>
              <a:rPr lang="zh-CN" altLang="en-US" b="1" dirty="0">
                <a:solidFill>
                  <a:srgbClr val="FF0000"/>
                </a:solidFill>
              </a:rPr>
              <a:t>、</a:t>
            </a:r>
            <a:r>
              <a:rPr lang="en-US" altLang="zh-CN" b="1" dirty="0">
                <a:solidFill>
                  <a:srgbClr val="FF0000"/>
                </a:solidFill>
              </a:rPr>
              <a:t>24-25</a:t>
            </a:r>
          </a:p>
          <a:p>
            <a:r>
              <a:rPr lang="zh-CN" altLang="en-US" b="1" dirty="0"/>
              <a:t>利汛	                </a:t>
            </a:r>
            <a:r>
              <a:rPr lang="en-US" altLang="zh-CN" b="1" dirty="0"/>
              <a:t>?-732</a:t>
            </a:r>
            <a:r>
              <a:rPr lang="zh-CN" altLang="en-US" b="1" dirty="0"/>
              <a:t>年	</a:t>
            </a:r>
            <a:r>
              <a:rPr lang="en-US" altLang="zh-CN" b="1" dirty="0"/>
              <a:t>		</a:t>
            </a:r>
            <a:r>
              <a:rPr lang="zh-CN" altLang="en-US" b="1" dirty="0"/>
              <a:t>王下</a:t>
            </a:r>
            <a:r>
              <a:rPr lang="en-US" altLang="zh-CN" b="1" dirty="0"/>
              <a:t>15:37</a:t>
            </a:r>
            <a:r>
              <a:rPr lang="zh-CN" altLang="en-US" b="1" dirty="0"/>
              <a:t>，</a:t>
            </a:r>
            <a:r>
              <a:rPr lang="en-US" altLang="zh-CN" b="1" dirty="0"/>
              <a:t>16:5-6</a:t>
            </a:r>
            <a:r>
              <a:rPr lang="zh-CN" altLang="en-US" b="1" dirty="0"/>
              <a:t>、</a:t>
            </a:r>
            <a:r>
              <a:rPr lang="en-US" altLang="zh-CN" b="1" dirty="0"/>
              <a:t>9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295192685"/>
      </p:ext>
    </p:extLst>
  </p:cSld>
  <p:clrMapOvr>
    <a:masterClrMapping/>
  </p:clrMapOvr>
  <p:transition spd="slow">
    <p:cover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3">
            <a:extLst>
              <a:ext uri="{FF2B5EF4-FFF2-40B4-BE49-F238E27FC236}">
                <a16:creationId xmlns:a16="http://schemas.microsoft.com/office/drawing/2014/main" id="{E990C07F-10B7-44A9-964E-BC6DD0626D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5848" y="-71914"/>
            <a:ext cx="12590586" cy="7001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1B0E517-064C-420C-8567-162CD6B7231B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764498" y="329784"/>
            <a:ext cx="10613036" cy="6370819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zh-CN" altLang="en-US" b="1" dirty="0"/>
              <a:t>亚述中期与新亚述帝国时期的君王</a:t>
            </a:r>
            <a:endParaRPr lang="en-US" b="1" dirty="0"/>
          </a:p>
          <a:p>
            <a:r>
              <a:rPr lang="zh-CN" altLang="en-US" b="1" dirty="0"/>
              <a:t>亚述拿西拔二世（</a:t>
            </a:r>
            <a:r>
              <a:rPr lang="en-US" b="1" dirty="0" err="1"/>
              <a:t>Ashurnasirpal</a:t>
            </a:r>
            <a:r>
              <a:rPr lang="en-US" b="1" dirty="0"/>
              <a:t> Ⅱ）		883-859</a:t>
            </a:r>
          </a:p>
          <a:p>
            <a:r>
              <a:rPr lang="zh-CN" altLang="en-US" b="1" dirty="0"/>
              <a:t>撒缦以色三世</a:t>
            </a:r>
            <a:r>
              <a:rPr lang="en-US" altLang="zh-CN" b="1" dirty="0"/>
              <a:t>	(</a:t>
            </a:r>
            <a:r>
              <a:rPr lang="en-US" b="1" dirty="0"/>
              <a:t>Shalmaneser Ⅲ） </a:t>
            </a:r>
          </a:p>
          <a:p>
            <a:r>
              <a:rPr lang="en-US" b="1" dirty="0"/>
              <a:t>（</a:t>
            </a:r>
            <a:r>
              <a:rPr lang="zh-CN" altLang="en-US" b="1" dirty="0">
                <a:solidFill>
                  <a:srgbClr val="FF0000"/>
                </a:solidFill>
              </a:rPr>
              <a:t>曾攻击以色列并从以色列王耶户收取贡物</a:t>
            </a:r>
            <a:r>
              <a:rPr lang="zh-CN" altLang="en-US" b="1" dirty="0"/>
              <a:t>）	</a:t>
            </a:r>
            <a:r>
              <a:rPr lang="en-US" altLang="zh-CN" b="1" dirty="0"/>
              <a:t>859-824</a:t>
            </a:r>
          </a:p>
          <a:p>
            <a:r>
              <a:rPr lang="zh-CN" altLang="en-US" b="1" dirty="0"/>
              <a:t>沙姆希阿达五世（</a:t>
            </a:r>
            <a:r>
              <a:rPr lang="en-US" b="1" dirty="0" err="1"/>
              <a:t>Shamshi</a:t>
            </a:r>
            <a:r>
              <a:rPr lang="en-US" b="1" dirty="0"/>
              <a:t>-Adad Ⅴ）		824-811</a:t>
            </a:r>
          </a:p>
          <a:p>
            <a:r>
              <a:rPr lang="zh-CN" altLang="en-US" b="1" dirty="0">
                <a:solidFill>
                  <a:srgbClr val="FF0000"/>
                </a:solidFill>
              </a:rPr>
              <a:t>阿达尼拉瑞三世（</a:t>
            </a:r>
            <a:r>
              <a:rPr lang="en-US" b="1" dirty="0">
                <a:solidFill>
                  <a:srgbClr val="FF0000"/>
                </a:solidFill>
              </a:rPr>
              <a:t>Adad-</a:t>
            </a:r>
            <a:r>
              <a:rPr lang="en-US" b="1" dirty="0" err="1">
                <a:solidFill>
                  <a:srgbClr val="FF0000"/>
                </a:solidFill>
              </a:rPr>
              <a:t>nirari</a:t>
            </a:r>
            <a:r>
              <a:rPr lang="en-US" b="1" dirty="0">
                <a:solidFill>
                  <a:srgbClr val="FF0000"/>
                </a:solidFill>
              </a:rPr>
              <a:t> Ⅲ）			811-783</a:t>
            </a:r>
          </a:p>
          <a:p>
            <a:r>
              <a:rPr lang="zh-CN" altLang="en-US" b="1" dirty="0"/>
              <a:t>撒缦以色四世</a:t>
            </a:r>
            <a:r>
              <a:rPr lang="en-US" altLang="zh-CN" b="1" dirty="0"/>
              <a:t>	(</a:t>
            </a:r>
            <a:r>
              <a:rPr lang="en-US" b="1" dirty="0"/>
              <a:t>Shalmaneser Ⅳ）			783-772</a:t>
            </a:r>
          </a:p>
          <a:p>
            <a:r>
              <a:rPr lang="zh-CN" altLang="en-US" b="1" dirty="0"/>
              <a:t>亚述坦三世</a:t>
            </a:r>
            <a:r>
              <a:rPr lang="en-US" altLang="zh-CN" b="1" dirty="0"/>
              <a:t>	(</a:t>
            </a:r>
            <a:r>
              <a:rPr lang="en-US" b="1" dirty="0"/>
              <a:t>Ashur-dan Ⅲ） </a:t>
            </a:r>
          </a:p>
          <a:p>
            <a:pPr marL="0" indent="0">
              <a:buNone/>
            </a:pPr>
            <a:r>
              <a:rPr lang="en-US" b="1" dirty="0"/>
              <a:t>	（</a:t>
            </a:r>
            <a:r>
              <a:rPr lang="zh-CN" altLang="en-US" b="1" dirty="0"/>
              <a:t>当他在位时，约拿向尼尼微传道）</a:t>
            </a:r>
            <a:r>
              <a:rPr lang="en-US" altLang="zh-CN" b="1" dirty="0"/>
              <a:t>		772-754</a:t>
            </a:r>
          </a:p>
          <a:p>
            <a:r>
              <a:rPr lang="zh-CN" altLang="en-US" b="1" dirty="0"/>
              <a:t>亚述尼拉瑞五世（</a:t>
            </a:r>
            <a:r>
              <a:rPr lang="en-US" b="1" dirty="0"/>
              <a:t>Ashur-</a:t>
            </a:r>
            <a:r>
              <a:rPr lang="en-US" b="1" dirty="0" err="1"/>
              <a:t>nirari</a:t>
            </a:r>
            <a:r>
              <a:rPr lang="en-US" b="1" dirty="0"/>
              <a:t> Ⅴ）			754-746</a:t>
            </a:r>
          </a:p>
          <a:p>
            <a:r>
              <a:rPr lang="zh-CN" altLang="en-US" b="1" dirty="0">
                <a:solidFill>
                  <a:srgbClr val="FF0000"/>
                </a:solidFill>
              </a:rPr>
              <a:t>提革拉毗列色三世（</a:t>
            </a:r>
            <a:r>
              <a:rPr lang="en-US" b="1" dirty="0">
                <a:solidFill>
                  <a:srgbClr val="FF0000"/>
                </a:solidFill>
              </a:rPr>
              <a:t>Tiglath-Pileser Ⅲ） （</a:t>
            </a:r>
            <a:r>
              <a:rPr lang="zh-CN" altLang="en-US" b="1" dirty="0">
                <a:solidFill>
                  <a:srgbClr val="FF0000"/>
                </a:solidFill>
              </a:rPr>
              <a:t>普勒，</a:t>
            </a:r>
            <a:r>
              <a:rPr lang="en-US" b="1" dirty="0" err="1">
                <a:solidFill>
                  <a:srgbClr val="FF0000"/>
                </a:solidFill>
              </a:rPr>
              <a:t>Pul</a:t>
            </a:r>
            <a:r>
              <a:rPr lang="en-US" b="1" dirty="0">
                <a:solidFill>
                  <a:srgbClr val="FF0000"/>
                </a:solidFill>
              </a:rPr>
              <a:t>） </a:t>
            </a:r>
          </a:p>
          <a:p>
            <a:r>
              <a:rPr lang="en-US" b="1" dirty="0">
                <a:solidFill>
                  <a:srgbClr val="FF0000"/>
                </a:solidFill>
              </a:rPr>
              <a:t>（</a:t>
            </a:r>
            <a:r>
              <a:rPr lang="zh-CN" altLang="en-US" b="1" dirty="0">
                <a:solidFill>
                  <a:srgbClr val="FF0000"/>
                </a:solidFill>
              </a:rPr>
              <a:t>曾攻击以色列与亚兰）	</a:t>
            </a:r>
            <a:r>
              <a:rPr lang="en-US" altLang="zh-CN" b="1" dirty="0">
                <a:solidFill>
                  <a:srgbClr val="FF0000"/>
                </a:solidFill>
              </a:rPr>
              <a:t>			745-727</a:t>
            </a:r>
          </a:p>
          <a:p>
            <a:r>
              <a:rPr lang="zh-CN" altLang="en-US" b="1" dirty="0">
                <a:solidFill>
                  <a:srgbClr val="FF0000"/>
                </a:solidFill>
              </a:rPr>
              <a:t>撒缦以色五世（</a:t>
            </a:r>
            <a:r>
              <a:rPr lang="en-US" b="1" dirty="0" err="1">
                <a:solidFill>
                  <a:srgbClr val="FF0000"/>
                </a:solidFill>
              </a:rPr>
              <a:t>ShalmaneserⅤ</a:t>
            </a:r>
            <a:r>
              <a:rPr lang="en-US" b="1" dirty="0">
                <a:solidFill>
                  <a:srgbClr val="FF0000"/>
                </a:solidFill>
              </a:rPr>
              <a:t>） （</a:t>
            </a:r>
            <a:r>
              <a:rPr lang="zh-CN" altLang="en-US" b="1" dirty="0">
                <a:solidFill>
                  <a:srgbClr val="FF0000"/>
                </a:solidFill>
              </a:rPr>
              <a:t>公元前</a:t>
            </a:r>
            <a:r>
              <a:rPr lang="en-US" altLang="zh-CN" b="1" dirty="0">
                <a:solidFill>
                  <a:srgbClr val="FF0000"/>
                </a:solidFill>
              </a:rPr>
              <a:t>705-722</a:t>
            </a:r>
            <a:r>
              <a:rPr lang="zh-CN" altLang="en-US" b="1" dirty="0">
                <a:solidFill>
                  <a:srgbClr val="FF0000"/>
                </a:solidFill>
              </a:rPr>
              <a:t>年围攻撒玛利亚三年，并于</a:t>
            </a:r>
            <a:r>
              <a:rPr lang="en-US" altLang="zh-CN" b="1" dirty="0">
                <a:solidFill>
                  <a:srgbClr val="FF0000"/>
                </a:solidFill>
              </a:rPr>
              <a:t>722</a:t>
            </a:r>
            <a:r>
              <a:rPr lang="zh-CN" altLang="en-US" b="1" dirty="0">
                <a:solidFill>
                  <a:srgbClr val="FF0000"/>
                </a:solidFill>
              </a:rPr>
              <a:t>年攻陷该城）	</a:t>
            </a:r>
            <a:r>
              <a:rPr lang="en-US" altLang="zh-CN" b="1" dirty="0">
                <a:solidFill>
                  <a:srgbClr val="FF0000"/>
                </a:solidFill>
              </a:rPr>
              <a:t>				727-722</a:t>
            </a:r>
          </a:p>
          <a:p>
            <a:r>
              <a:rPr lang="zh-CN" altLang="en-US" b="1" dirty="0">
                <a:solidFill>
                  <a:srgbClr val="FF0000"/>
                </a:solidFill>
              </a:rPr>
              <a:t>撒珥根二世（</a:t>
            </a:r>
            <a:r>
              <a:rPr lang="en-US" b="1" dirty="0" err="1">
                <a:solidFill>
                  <a:srgbClr val="FF0000"/>
                </a:solidFill>
              </a:rPr>
              <a:t>SargonⅡ</a:t>
            </a:r>
            <a:r>
              <a:rPr lang="en-US" b="1" dirty="0">
                <a:solidFill>
                  <a:srgbClr val="FF0000"/>
                </a:solidFill>
              </a:rPr>
              <a:t>） （</a:t>
            </a:r>
            <a:r>
              <a:rPr lang="zh-CN" altLang="en-US" b="1" dirty="0">
                <a:solidFill>
                  <a:srgbClr val="FF0000"/>
                </a:solidFill>
              </a:rPr>
              <a:t>撒缦以色五世于公元前</a:t>
            </a:r>
            <a:r>
              <a:rPr lang="en-US" altLang="zh-CN" b="1" dirty="0">
                <a:solidFill>
                  <a:srgbClr val="FF0000"/>
                </a:solidFill>
              </a:rPr>
              <a:t>722</a:t>
            </a:r>
            <a:r>
              <a:rPr lang="zh-CN" altLang="en-US" b="1" dirty="0">
                <a:solidFill>
                  <a:srgbClr val="FF0000"/>
                </a:solidFill>
              </a:rPr>
              <a:t>年驾崩，撒珥根二世于</a:t>
            </a:r>
            <a:r>
              <a:rPr lang="en-US" altLang="zh-CN" b="1" dirty="0">
                <a:solidFill>
                  <a:srgbClr val="FF0000"/>
                </a:solidFill>
              </a:rPr>
              <a:t>721</a:t>
            </a:r>
            <a:r>
              <a:rPr lang="zh-CN" altLang="en-US" b="1" dirty="0">
                <a:solidFill>
                  <a:srgbClr val="FF0000"/>
                </a:solidFill>
              </a:rPr>
              <a:t>年在撒玛利亚进行扫尾工作）	</a:t>
            </a:r>
            <a:r>
              <a:rPr lang="en-US" altLang="zh-CN" b="1" dirty="0">
                <a:solidFill>
                  <a:srgbClr val="FF0000"/>
                </a:solidFill>
              </a:rPr>
              <a:t>	722-705</a:t>
            </a:r>
          </a:p>
        </p:txBody>
      </p:sp>
    </p:spTree>
    <p:extLst>
      <p:ext uri="{BB962C8B-B14F-4D97-AF65-F5344CB8AC3E}">
        <p14:creationId xmlns:p14="http://schemas.microsoft.com/office/powerpoint/2010/main" val="2881119072"/>
      </p:ext>
    </p:extLst>
  </p:cSld>
  <p:clrMapOvr>
    <a:masterClrMapping/>
  </p:clrMapOvr>
  <p:transition spd="slow">
    <p:cover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3">
            <a:extLst>
              <a:ext uri="{FF2B5EF4-FFF2-40B4-BE49-F238E27FC236}">
                <a16:creationId xmlns:a16="http://schemas.microsoft.com/office/drawing/2014/main" id="{E990C07F-10B7-44A9-964E-BC6DD0626D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5848" y="-71914"/>
            <a:ext cx="12590586" cy="7001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1" name="Title 1">
            <a:extLst>
              <a:ext uri="{FF2B5EF4-FFF2-40B4-BE49-F238E27FC236}">
                <a16:creationId xmlns:a16="http://schemas.microsoft.com/office/drawing/2014/main" id="{BBEA167F-7066-442E-91B4-8642A3E0F6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z="4400" b="1" dirty="0">
                <a:latin typeface="SimSun" panose="02010600030101010101" pitchFamily="2" charset="-122"/>
                <a:ea typeface="SimSun" panose="02010600030101010101" pitchFamily="2" charset="-122"/>
              </a:rPr>
              <a:t>列王纪下可以分成这三大段：</a:t>
            </a:r>
            <a:endParaRPr lang="en-US" altLang="en-US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1B0E517-064C-420C-8567-162CD6B723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zh-CN" altLang="en-US" sz="2800" b="1" dirty="0">
                <a:latin typeface="SimSun" panose="02010600030101010101" pitchFamily="2" charset="-122"/>
                <a:ea typeface="SimSun" panose="02010600030101010101" pitchFamily="2" charset="-122"/>
              </a:rPr>
              <a:t>先知以利亚和以利沙</a:t>
            </a:r>
            <a:r>
              <a:rPr lang="en-US" altLang="zh-CN" sz="2800" b="1" dirty="0">
                <a:latin typeface="SimSun" panose="02010600030101010101" pitchFamily="2" charset="-122"/>
                <a:ea typeface="SimSun" panose="02010600030101010101" pitchFamily="2" charset="-122"/>
              </a:rPr>
              <a:t>					</a:t>
            </a:r>
            <a:r>
              <a:rPr lang="zh-CN" altLang="en-US" sz="2800" b="1" dirty="0">
                <a:latin typeface="SimSun" panose="02010600030101010101" pitchFamily="2" charset="-122"/>
                <a:ea typeface="SimSun" panose="02010600030101010101" pitchFamily="2" charset="-122"/>
              </a:rPr>
              <a:t>（</a:t>
            </a:r>
            <a:r>
              <a:rPr lang="en-US" altLang="zh-CN" sz="2800" b="1" dirty="0">
                <a:latin typeface="SimSun" panose="02010600030101010101" pitchFamily="2" charset="-122"/>
                <a:ea typeface="SimSun" panose="02010600030101010101" pitchFamily="2" charset="-122"/>
              </a:rPr>
              <a:t>1</a:t>
            </a:r>
            <a:r>
              <a:rPr lang="zh-CN" altLang="en-US" sz="2800" b="1" dirty="0">
                <a:latin typeface="SimSun" panose="02010600030101010101" pitchFamily="2" charset="-122"/>
                <a:ea typeface="SimSun" panose="02010600030101010101" pitchFamily="2" charset="-122"/>
              </a:rPr>
              <a:t>：</a:t>
            </a:r>
            <a:r>
              <a:rPr lang="en-US" altLang="zh-CN" sz="2800" b="1" dirty="0">
                <a:latin typeface="SimSun" panose="02010600030101010101" pitchFamily="2" charset="-122"/>
                <a:ea typeface="SimSun" panose="02010600030101010101" pitchFamily="2" charset="-122"/>
              </a:rPr>
              <a:t>1-8</a:t>
            </a:r>
            <a:r>
              <a:rPr lang="zh-CN" altLang="en-US" sz="2800" b="1" dirty="0">
                <a:latin typeface="SimSun" panose="02010600030101010101" pitchFamily="2" charset="-122"/>
                <a:ea typeface="SimSun" panose="02010600030101010101" pitchFamily="2" charset="-122"/>
              </a:rPr>
              <a:t>：</a:t>
            </a:r>
            <a:r>
              <a:rPr lang="en-US" altLang="zh-CN" sz="2800" b="1" dirty="0">
                <a:latin typeface="SimSun" panose="02010600030101010101" pitchFamily="2" charset="-122"/>
                <a:ea typeface="SimSun" panose="02010600030101010101" pitchFamily="2" charset="-122"/>
              </a:rPr>
              <a:t>15</a:t>
            </a:r>
            <a:r>
              <a:rPr lang="zh-CN" altLang="en-US" sz="2800" b="1" dirty="0">
                <a:latin typeface="SimSun" panose="02010600030101010101" pitchFamily="2" charset="-122"/>
                <a:ea typeface="SimSun" panose="02010600030101010101" pitchFamily="2" charset="-122"/>
              </a:rPr>
              <a:t>）</a:t>
            </a:r>
            <a:endParaRPr lang="en-US" altLang="zh-CN" sz="2800" b="1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</a:pPr>
            <a:r>
              <a:rPr lang="zh-CN" sz="2000" b="1" dirty="0">
                <a:effectLst/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亚哈谢受伤求问以革伦神巴力西卜，以利亚预言亚哈谢必死 </a:t>
            </a:r>
            <a:r>
              <a:rPr lang="en-US" sz="2000" b="1" dirty="0">
                <a:effectLst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 	</a:t>
            </a:r>
            <a:r>
              <a:rPr lang="zh-CN" sz="2000" b="1" dirty="0">
                <a:effectLst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（</a:t>
            </a:r>
            <a:r>
              <a:rPr lang="en-US" sz="2000" b="1" dirty="0">
                <a:effectLst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1</a:t>
            </a:r>
            <a:r>
              <a:rPr lang="zh-CN" sz="2000" b="1" dirty="0">
                <a:effectLst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章）</a:t>
            </a:r>
            <a:endParaRPr lang="en-US" sz="2000" b="1" dirty="0">
              <a:effectLst/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sz="2000" b="1" dirty="0">
                <a:effectLst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耶和华接以利亚升天，以利沙得着他所求的感动以利亚的灵 </a:t>
            </a:r>
            <a:r>
              <a:rPr lang="en-US" sz="2000" b="1" dirty="0">
                <a:effectLst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	</a:t>
            </a:r>
            <a:r>
              <a:rPr lang="zh-CN" sz="2000" b="1" dirty="0">
                <a:effectLst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（</a:t>
            </a:r>
            <a:r>
              <a:rPr lang="en-US" sz="2000" b="1" dirty="0">
                <a:effectLst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2</a:t>
            </a:r>
            <a:r>
              <a:rPr lang="zh-CN" sz="2000" b="1" dirty="0">
                <a:effectLst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：</a:t>
            </a:r>
            <a:r>
              <a:rPr lang="en-US" sz="2000" b="1" dirty="0">
                <a:effectLst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1-18</a:t>
            </a:r>
            <a:r>
              <a:rPr lang="zh-CN" sz="2000" b="1" dirty="0">
                <a:effectLst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）</a:t>
            </a:r>
            <a:endParaRPr lang="en-US" sz="2000" b="1" dirty="0">
              <a:effectLst/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sz="2000" b="1" dirty="0">
                <a:effectLst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以利沙得着加倍圣灵之后的服事</a:t>
            </a:r>
            <a:r>
              <a:rPr lang="en-US" sz="2000" b="1" dirty="0">
                <a:effectLst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	</a:t>
            </a:r>
            <a:r>
              <a:rPr lang="en-US" sz="1800" b="1" dirty="0">
                <a:effectLst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			</a:t>
            </a:r>
            <a:r>
              <a:rPr lang="zh-CN" sz="1800" b="1" dirty="0">
                <a:effectLst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（</a:t>
            </a:r>
            <a:r>
              <a:rPr lang="en-US" sz="1800" b="1" dirty="0">
                <a:effectLst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2</a:t>
            </a:r>
            <a:r>
              <a:rPr lang="zh-CN" sz="1800" b="1" dirty="0">
                <a:effectLst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：</a:t>
            </a:r>
            <a:r>
              <a:rPr lang="en-US" sz="1800" b="1" dirty="0">
                <a:effectLst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19-8</a:t>
            </a:r>
            <a:r>
              <a:rPr lang="zh-CN" sz="1800" b="1" dirty="0">
                <a:effectLst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：</a:t>
            </a:r>
            <a:r>
              <a:rPr lang="en-US" sz="1800" b="1" dirty="0">
                <a:effectLst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15</a:t>
            </a:r>
            <a:r>
              <a:rPr lang="zh-CN" sz="1800" b="1" dirty="0">
                <a:effectLst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）</a:t>
            </a:r>
            <a:endParaRPr lang="zh-CN" altLang="en-US" sz="2800" b="1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r>
              <a:rPr lang="zh-CN" altLang="en-US" sz="2800" b="1" dirty="0">
                <a:latin typeface="SimSun" panose="02010600030101010101" pitchFamily="2" charset="-122"/>
                <a:ea typeface="SimSun" panose="02010600030101010101" pitchFamily="2" charset="-122"/>
              </a:rPr>
              <a:t>南北国历史分述至北国亡于亚述</a:t>
            </a:r>
            <a:r>
              <a:rPr lang="en-US" altLang="zh-CN" sz="2800" b="1" dirty="0">
                <a:latin typeface="SimSun" panose="02010600030101010101" pitchFamily="2" charset="-122"/>
                <a:ea typeface="SimSun" panose="02010600030101010101" pitchFamily="2" charset="-122"/>
              </a:rPr>
              <a:t>			</a:t>
            </a:r>
            <a:r>
              <a:rPr lang="zh-CN" altLang="en-US" sz="2800" b="1" dirty="0">
                <a:latin typeface="SimSun" panose="02010600030101010101" pitchFamily="2" charset="-122"/>
                <a:ea typeface="SimSun" panose="02010600030101010101" pitchFamily="2" charset="-122"/>
              </a:rPr>
              <a:t>（</a:t>
            </a:r>
            <a:r>
              <a:rPr lang="en-US" altLang="zh-CN" sz="2800" b="1" dirty="0">
                <a:latin typeface="SimSun" panose="02010600030101010101" pitchFamily="2" charset="-122"/>
                <a:ea typeface="SimSun" panose="02010600030101010101" pitchFamily="2" charset="-122"/>
              </a:rPr>
              <a:t>8</a:t>
            </a:r>
            <a:r>
              <a:rPr lang="zh-CN" altLang="en-US" sz="2800" b="1" dirty="0">
                <a:latin typeface="SimSun" panose="02010600030101010101" pitchFamily="2" charset="-122"/>
                <a:ea typeface="SimSun" panose="02010600030101010101" pitchFamily="2" charset="-122"/>
              </a:rPr>
              <a:t>：</a:t>
            </a:r>
            <a:r>
              <a:rPr lang="en-US" altLang="zh-CN" sz="2800" b="1" dirty="0">
                <a:latin typeface="SimSun" panose="02010600030101010101" pitchFamily="2" charset="-122"/>
                <a:ea typeface="SimSun" panose="02010600030101010101" pitchFamily="2" charset="-122"/>
              </a:rPr>
              <a:t>16-17</a:t>
            </a:r>
            <a:r>
              <a:rPr lang="zh-CN" altLang="en-US" sz="2800" b="1" dirty="0">
                <a:latin typeface="SimSun" panose="02010600030101010101" pitchFamily="2" charset="-122"/>
                <a:ea typeface="SimSun" panose="02010600030101010101" pitchFamily="2" charset="-122"/>
              </a:rPr>
              <a:t>章）</a:t>
            </a:r>
            <a:endParaRPr lang="en-US" altLang="zh-CN" sz="2800" b="1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r>
              <a:rPr lang="zh-CN" altLang="en-US" sz="2000" b="1" dirty="0">
                <a:latin typeface="SimSun" panose="02010600030101010101" pitchFamily="2" charset="-122"/>
                <a:ea typeface="SimSun" panose="02010600030101010101" pitchFamily="2" charset="-122"/>
              </a:rPr>
              <a:t>犹大王</a:t>
            </a:r>
            <a:r>
              <a:rPr lang="zh-CN" altLang="en-US" sz="2000" b="1" dirty="0"/>
              <a:t>约兰登基到以色列王约阿施死南北国历史分述</a:t>
            </a:r>
            <a:r>
              <a:rPr lang="en-US" altLang="zh-CN" sz="2000" b="1" dirty="0"/>
              <a:t>		</a:t>
            </a:r>
            <a:r>
              <a:rPr lang="zh-CN" altLang="en-US" sz="2000" b="1" dirty="0"/>
              <a:t>（</a:t>
            </a:r>
            <a:r>
              <a:rPr lang="en-US" sz="2000" b="1" dirty="0"/>
              <a:t>8</a:t>
            </a:r>
            <a:r>
              <a:rPr lang="zh-CN" altLang="en-US" sz="2000" b="1" dirty="0"/>
              <a:t>：</a:t>
            </a:r>
            <a:r>
              <a:rPr lang="en-US" sz="2000" b="1" dirty="0"/>
              <a:t>16-13:25</a:t>
            </a:r>
            <a:r>
              <a:rPr lang="zh-CN" altLang="en-US" sz="2000" b="1" dirty="0"/>
              <a:t>）</a:t>
            </a:r>
            <a:endParaRPr lang="en-US" altLang="zh-CN" sz="2000" b="1" dirty="0"/>
          </a:p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</a:pPr>
            <a:r>
              <a:rPr lang="zh-CN" altLang="en-US" sz="2000" b="1" dirty="0"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从犹大王亚玛谢登基到北国以色列亡于亚述南北国历史分述</a:t>
            </a:r>
            <a:r>
              <a:rPr lang="en-US" altLang="zh-CN" sz="2000" b="1" dirty="0"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	</a:t>
            </a:r>
            <a:r>
              <a:rPr lang="zh-CN" altLang="en-US" sz="2000" b="1" dirty="0"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（</a:t>
            </a:r>
            <a:r>
              <a:rPr lang="en-US" sz="2000" b="1" dirty="0"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14</a:t>
            </a:r>
            <a:r>
              <a:rPr lang="zh-CN" altLang="en-US" sz="2000" b="1" dirty="0"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：</a:t>
            </a:r>
            <a:r>
              <a:rPr lang="en-US" sz="2000" b="1" dirty="0"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1-17:41</a:t>
            </a:r>
            <a:r>
              <a:rPr lang="zh-CN" altLang="en-US" sz="2000" b="1" dirty="0"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）</a:t>
            </a:r>
            <a:endParaRPr lang="en-US" altLang="zh-CN" sz="2000" b="1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endParaRPr lang="zh-CN" altLang="en-US" sz="2800" b="1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r>
              <a:rPr lang="zh-CN" altLang="en-US" sz="2800" b="1" dirty="0">
                <a:latin typeface="SimSun" panose="02010600030101010101" pitchFamily="2" charset="-122"/>
                <a:ea typeface="SimSun" panose="02010600030101010101" pitchFamily="2" charset="-122"/>
              </a:rPr>
              <a:t>南国犹大历史至其亡于巴比伦</a:t>
            </a:r>
            <a:r>
              <a:rPr lang="en-US" altLang="zh-CN" sz="2800" b="1" dirty="0">
                <a:latin typeface="SimSun" panose="02010600030101010101" pitchFamily="2" charset="-122"/>
                <a:ea typeface="SimSun" panose="02010600030101010101" pitchFamily="2" charset="-122"/>
              </a:rPr>
              <a:t>			</a:t>
            </a:r>
            <a:r>
              <a:rPr lang="zh-CN" altLang="en-US" sz="2800" b="1" dirty="0">
                <a:latin typeface="SimSun" panose="02010600030101010101" pitchFamily="2" charset="-122"/>
                <a:ea typeface="SimSun" panose="02010600030101010101" pitchFamily="2" charset="-122"/>
              </a:rPr>
              <a:t>（</a:t>
            </a:r>
            <a:r>
              <a:rPr lang="en-US" altLang="zh-CN" sz="2800" b="1" dirty="0">
                <a:latin typeface="SimSun" panose="02010600030101010101" pitchFamily="2" charset="-122"/>
                <a:ea typeface="SimSun" panose="02010600030101010101" pitchFamily="2" charset="-122"/>
              </a:rPr>
              <a:t>18-25</a:t>
            </a:r>
            <a:r>
              <a:rPr lang="zh-CN" altLang="en-US" sz="2800" b="1" dirty="0">
                <a:latin typeface="SimSun" panose="02010600030101010101" pitchFamily="2" charset="-122"/>
                <a:ea typeface="SimSun" panose="02010600030101010101" pitchFamily="2" charset="-122"/>
              </a:rPr>
              <a:t>章）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206682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3">
            <a:extLst>
              <a:ext uri="{FF2B5EF4-FFF2-40B4-BE49-F238E27FC236}">
                <a16:creationId xmlns:a16="http://schemas.microsoft.com/office/drawing/2014/main" id="{E990C07F-10B7-44A9-964E-BC6DD0626D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5848" y="-71914"/>
            <a:ext cx="12590586" cy="7001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1" name="Title 1">
            <a:extLst>
              <a:ext uri="{FF2B5EF4-FFF2-40B4-BE49-F238E27FC236}">
                <a16:creationId xmlns:a16="http://schemas.microsoft.com/office/drawing/2014/main" id="{BBEA167F-7066-442E-91B4-8642A3E0F6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CN" altLang="en-US" b="1" dirty="0"/>
              <a:t>历代志下</a:t>
            </a:r>
            <a:r>
              <a:rPr lang="en-US" altLang="zh-CN" b="1" dirty="0"/>
              <a:t>25</a:t>
            </a:r>
            <a:r>
              <a:rPr lang="zh-CN" altLang="en-US" b="1" dirty="0"/>
              <a:t>章</a:t>
            </a:r>
            <a:endParaRPr lang="en-US" altLang="en-US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1B0E517-064C-420C-8567-162CD6B723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sz="2800" b="1" dirty="0"/>
              <a:t>14</a:t>
            </a:r>
            <a:r>
              <a:rPr lang="zh-CN" altLang="en-US" sz="2800" b="1" dirty="0"/>
              <a:t>亚玛谢杀了以东人回来，就把西珥的神像带回，立为自己的神，在它面前叩拜烧香。</a:t>
            </a:r>
          </a:p>
          <a:p>
            <a:r>
              <a:rPr lang="en-US" altLang="zh-CN" sz="2800" b="1" dirty="0"/>
              <a:t>15</a:t>
            </a:r>
            <a:r>
              <a:rPr lang="zh-CN" altLang="en-US" sz="2800" b="1" dirty="0"/>
              <a:t>因此，耶和华的怒气向亚玛谢发作，就差一个先知去见他，说，这些神不能救它的民脱离你的手，你为何寻求它呢？</a:t>
            </a:r>
          </a:p>
          <a:p>
            <a:r>
              <a:rPr lang="en-US" altLang="zh-CN" sz="2800" b="1" dirty="0"/>
              <a:t>16</a:t>
            </a:r>
            <a:r>
              <a:rPr lang="zh-CN" altLang="en-US" sz="2800" b="1" dirty="0"/>
              <a:t>先知与王说话的时候，王对他说，谁立你作王的谋士呢？你住口吧。为何找打呢？先知就止住了，又说，</a:t>
            </a:r>
            <a:r>
              <a:rPr lang="zh-CN" altLang="en-US" sz="2800" b="1" dirty="0">
                <a:solidFill>
                  <a:srgbClr val="FF0000"/>
                </a:solidFill>
              </a:rPr>
              <a:t>你行这事，不听从我的劝戒，我知道神定意要灭你。</a:t>
            </a:r>
            <a:endParaRPr lang="en-US" altLang="en-US" sz="2800" b="1" dirty="0">
              <a:solidFill>
                <a:srgbClr val="FF0000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0422118"/>
      </p:ext>
    </p:extLst>
  </p:cSld>
  <p:clrMapOvr>
    <a:masterClrMapping/>
  </p:clrMapOvr>
  <p:transition spd="slow">
    <p:cover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3">
            <a:extLst>
              <a:ext uri="{FF2B5EF4-FFF2-40B4-BE49-F238E27FC236}">
                <a16:creationId xmlns:a16="http://schemas.microsoft.com/office/drawing/2014/main" id="{E990C07F-10B7-44A9-964E-BC6DD0626D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5848" y="-71914"/>
            <a:ext cx="12590586" cy="7001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94422603-33DA-4B0D-9E6C-4AA1A5C7ABF0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4"/>
          <a:srcRect t="2696" b="41253"/>
          <a:stretch/>
        </p:blipFill>
        <p:spPr>
          <a:xfrm>
            <a:off x="895350" y="685799"/>
            <a:ext cx="10401300" cy="4372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2001665"/>
      </p:ext>
    </p:extLst>
  </p:cSld>
  <p:clrMapOvr>
    <a:masterClrMapping/>
  </p:clrMapOvr>
  <p:transition spd="slow">
    <p:cover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3">
            <a:extLst>
              <a:ext uri="{FF2B5EF4-FFF2-40B4-BE49-F238E27FC236}">
                <a16:creationId xmlns:a16="http://schemas.microsoft.com/office/drawing/2014/main" id="{E990C07F-10B7-44A9-964E-BC6DD0626D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5848" y="-71914"/>
            <a:ext cx="12590586" cy="7001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C350345-F1B3-483C-B938-C0025CEE4AF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8374" t="14458" r="46416" b="9398"/>
          <a:stretch/>
        </p:blipFill>
        <p:spPr>
          <a:xfrm>
            <a:off x="2655064" y="-71914"/>
            <a:ext cx="4065224" cy="6906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1999364"/>
      </p:ext>
    </p:extLst>
  </p:cSld>
  <p:clrMapOvr>
    <a:masterClrMapping/>
  </p:clrMapOvr>
  <p:transition spd="slow">
    <p:cover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3">
            <a:extLst>
              <a:ext uri="{FF2B5EF4-FFF2-40B4-BE49-F238E27FC236}">
                <a16:creationId xmlns:a16="http://schemas.microsoft.com/office/drawing/2014/main" id="{E990C07F-10B7-44A9-964E-BC6DD0626D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5848" y="-71914"/>
            <a:ext cx="12590586" cy="7001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1" name="Title 1">
            <a:extLst>
              <a:ext uri="{FF2B5EF4-FFF2-40B4-BE49-F238E27FC236}">
                <a16:creationId xmlns:a16="http://schemas.microsoft.com/office/drawing/2014/main" id="{BBEA167F-7066-442E-91B4-8642A3E0F6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CN" altLang="en-US" b="1" dirty="0"/>
              <a:t>何西阿书</a:t>
            </a:r>
            <a:r>
              <a:rPr lang="en-US" altLang="zh-CN" b="1" dirty="0"/>
              <a:t>1:1</a:t>
            </a:r>
            <a:endParaRPr lang="en-US" altLang="en-US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1B0E517-064C-420C-8567-162CD6B723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sz="2800" b="1" dirty="0"/>
              <a:t>当乌西雅，约坦，亚哈斯，希西家作犹大王，</a:t>
            </a:r>
            <a:r>
              <a:rPr lang="zh-CN" altLang="en-US" sz="2800" b="1" dirty="0">
                <a:solidFill>
                  <a:srgbClr val="FF0000"/>
                </a:solidFill>
              </a:rPr>
              <a:t>约阿施的儿子耶罗波安，作以色列王的时候，</a:t>
            </a:r>
            <a:r>
              <a:rPr lang="zh-CN" altLang="en-US" sz="2800" b="1" dirty="0"/>
              <a:t>耶和华的话临到备利的儿子何西阿。</a:t>
            </a:r>
            <a:endParaRPr lang="en-US" altLang="en-US" sz="2800" b="1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0376841"/>
      </p:ext>
    </p:extLst>
  </p:cSld>
  <p:clrMapOvr>
    <a:masterClrMapping/>
  </p:clrMapOvr>
  <p:transition spd="slow">
    <p:cover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3">
            <a:extLst>
              <a:ext uri="{FF2B5EF4-FFF2-40B4-BE49-F238E27FC236}">
                <a16:creationId xmlns:a16="http://schemas.microsoft.com/office/drawing/2014/main" id="{E990C07F-10B7-44A9-964E-BC6DD0626D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5848" y="-71914"/>
            <a:ext cx="12590586" cy="7001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1" name="Title 1">
            <a:extLst>
              <a:ext uri="{FF2B5EF4-FFF2-40B4-BE49-F238E27FC236}">
                <a16:creationId xmlns:a16="http://schemas.microsoft.com/office/drawing/2014/main" id="{BBEA167F-7066-442E-91B4-8642A3E0F6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CN" altLang="en-US" b="1" dirty="0"/>
              <a:t>阿摩司书</a:t>
            </a:r>
            <a:r>
              <a:rPr lang="en-US" altLang="zh-CN" b="1" dirty="0"/>
              <a:t>1:1</a:t>
            </a:r>
            <a:endParaRPr lang="en-US" altLang="en-US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1B0E517-064C-420C-8567-162CD6B723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b="1" dirty="0"/>
              <a:t>当犹大王乌西雅，</a:t>
            </a:r>
            <a:r>
              <a:rPr lang="zh-CN" altLang="en-US" b="1" dirty="0">
                <a:solidFill>
                  <a:srgbClr val="FF0000"/>
                </a:solidFill>
              </a:rPr>
              <a:t>以色列王约阿施的儿子，耶罗波安在位的时候</a:t>
            </a:r>
            <a:r>
              <a:rPr lang="zh-CN" altLang="en-US" b="1" dirty="0"/>
              <a:t>，大地震前二年，提哥亚牧人中的阿摩司得默示论以色列。</a:t>
            </a:r>
            <a:endParaRPr lang="en-US" altLang="en-US" b="1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6563082"/>
      </p:ext>
    </p:extLst>
  </p:cSld>
  <p:clrMapOvr>
    <a:masterClrMapping/>
  </p:clrMapOvr>
  <p:transition spd="slow">
    <p:cover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3">
            <a:extLst>
              <a:ext uri="{FF2B5EF4-FFF2-40B4-BE49-F238E27FC236}">
                <a16:creationId xmlns:a16="http://schemas.microsoft.com/office/drawing/2014/main" id="{E990C07F-10B7-44A9-964E-BC6DD0626D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41708" y="408856"/>
            <a:ext cx="12590586" cy="7001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yt5s.com-眾山圍繞耶路撒冷 - 我心旋律-(1080p)">
            <a:hlinkClick r:id="" action="ppaction://media"/>
            <a:extLst>
              <a:ext uri="{FF2B5EF4-FFF2-40B4-BE49-F238E27FC236}">
                <a16:creationId xmlns:a16="http://schemas.microsoft.com/office/drawing/2014/main" id="{30AF7727-ACFB-4EA8-A35E-C16A903F0FD4}"/>
              </a:ext>
            </a:extLst>
          </p:cNvPr>
          <p:cNvPicPr>
            <a:picLocks noGrp="1" noChangeAspect="1"/>
          </p:cNvPicPr>
          <p:nvPr>
            <p:ph idx="4294967295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452390" y="408856"/>
            <a:ext cx="9287219" cy="5223942"/>
          </a:xfrm>
        </p:spPr>
      </p:pic>
    </p:spTree>
    <p:extLst>
      <p:ext uri="{BB962C8B-B14F-4D97-AF65-F5344CB8AC3E}">
        <p14:creationId xmlns:p14="http://schemas.microsoft.com/office/powerpoint/2010/main" val="299724782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31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3">
            <a:extLst>
              <a:ext uri="{FF2B5EF4-FFF2-40B4-BE49-F238E27FC236}">
                <a16:creationId xmlns:a16="http://schemas.microsoft.com/office/drawing/2014/main" id="{E990C07F-10B7-44A9-964E-BC6DD0626D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5848" y="-71914"/>
            <a:ext cx="12590586" cy="7001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94422603-33DA-4B0D-9E6C-4AA1A5C7ABF0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4"/>
          <a:srcRect t="2696" b="41253"/>
          <a:stretch/>
        </p:blipFill>
        <p:spPr>
          <a:xfrm>
            <a:off x="895350" y="685799"/>
            <a:ext cx="10401300" cy="4372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4492773"/>
      </p:ext>
    </p:extLst>
  </p:cSld>
  <p:clrMapOvr>
    <a:masterClrMapping/>
  </p:clrMapOvr>
  <p:transition spd="slow">
    <p:cover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3">
            <a:extLst>
              <a:ext uri="{FF2B5EF4-FFF2-40B4-BE49-F238E27FC236}">
                <a16:creationId xmlns:a16="http://schemas.microsoft.com/office/drawing/2014/main" id="{E990C07F-10B7-44A9-964E-BC6DD0626D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5848" y="-71914"/>
            <a:ext cx="12590586" cy="7001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1" name="Title 1">
            <a:extLst>
              <a:ext uri="{FF2B5EF4-FFF2-40B4-BE49-F238E27FC236}">
                <a16:creationId xmlns:a16="http://schemas.microsoft.com/office/drawing/2014/main" id="{BBEA167F-7066-442E-91B4-8642A3E0F6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CN" altLang="en-US" b="1" dirty="0"/>
              <a:t>历代志下</a:t>
            </a:r>
            <a:r>
              <a:rPr lang="en-US" altLang="zh-CN" b="1" dirty="0"/>
              <a:t>26</a:t>
            </a:r>
            <a:r>
              <a:rPr lang="zh-CN" altLang="en-US" b="1" dirty="0"/>
              <a:t>章</a:t>
            </a:r>
            <a:endParaRPr lang="en-US" altLang="en-US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1B0E517-064C-420C-8567-162CD6B723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b="1" dirty="0"/>
              <a:t>4</a:t>
            </a:r>
            <a:r>
              <a:rPr lang="zh-CN" altLang="en-US" b="1" dirty="0"/>
              <a:t>乌西雅行耶和华眼中看为正的事，效法他父亚玛谢一切所行的。</a:t>
            </a:r>
          </a:p>
          <a:p>
            <a:r>
              <a:rPr lang="en-US" altLang="zh-CN" b="1" dirty="0"/>
              <a:t>5</a:t>
            </a:r>
            <a:r>
              <a:rPr lang="zh-CN" altLang="en-US" b="1" dirty="0"/>
              <a:t>通晓神默示，撒迦利亚在世的时候，</a:t>
            </a:r>
            <a:r>
              <a:rPr lang="zh-CN" altLang="en-US" b="1" dirty="0">
                <a:solidFill>
                  <a:srgbClr val="FF0000"/>
                </a:solidFill>
              </a:rPr>
              <a:t>乌西雅定意寻求神。他寻求耶和华，神就使他亨通。</a:t>
            </a:r>
            <a:endParaRPr lang="en-US" altLang="zh-CN" b="1" dirty="0">
              <a:solidFill>
                <a:srgbClr val="FF0000"/>
              </a:solidFill>
            </a:endParaRPr>
          </a:p>
          <a:p>
            <a:r>
              <a:rPr lang="en-US" altLang="zh-CN" b="1" dirty="0"/>
              <a:t>6</a:t>
            </a:r>
            <a:r>
              <a:rPr lang="zh-CN" altLang="en-US" b="1" dirty="0"/>
              <a:t>他出去攻击非利士人，拆毁了迦特城，雅比尼城，和亚实突城。在非利士人中，在亚实突境内，又建筑了些城。</a:t>
            </a:r>
          </a:p>
          <a:p>
            <a:r>
              <a:rPr lang="en-US" altLang="zh-CN" b="1" dirty="0"/>
              <a:t>7</a:t>
            </a:r>
            <a:r>
              <a:rPr lang="zh-CN" altLang="en-US" b="1" dirty="0"/>
              <a:t>神帮助他攻击非利士人和住在姑珥巴力的亚拉伯人，并米乌尼人。</a:t>
            </a:r>
          </a:p>
          <a:p>
            <a:r>
              <a:rPr lang="en-US" altLang="zh-CN" b="1" dirty="0"/>
              <a:t>8</a:t>
            </a:r>
            <a:r>
              <a:rPr lang="zh-CN" altLang="en-US" b="1" dirty="0"/>
              <a:t>亚扪人给乌西雅进贡。他的名声传到埃及，因他</a:t>
            </a:r>
            <a:r>
              <a:rPr lang="zh-CN" altLang="en-US" b="1" dirty="0">
                <a:solidFill>
                  <a:srgbClr val="FF0000"/>
                </a:solidFill>
              </a:rPr>
              <a:t>甚是强盛</a:t>
            </a:r>
            <a:r>
              <a:rPr lang="zh-CN" altLang="en-US" b="1" dirty="0"/>
              <a:t>。</a:t>
            </a:r>
            <a:endParaRPr lang="en-US" altLang="en-US" b="1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822864"/>
      </p:ext>
    </p:extLst>
  </p:cSld>
  <p:clrMapOvr>
    <a:masterClrMapping/>
  </p:clrMapOvr>
  <p:transition spd="slow">
    <p:cover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3">
            <a:extLst>
              <a:ext uri="{FF2B5EF4-FFF2-40B4-BE49-F238E27FC236}">
                <a16:creationId xmlns:a16="http://schemas.microsoft.com/office/drawing/2014/main" id="{E990C07F-10B7-44A9-964E-BC6DD0626D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5848" y="-71914"/>
            <a:ext cx="12590586" cy="7001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1" name="Title 1">
            <a:extLst>
              <a:ext uri="{FF2B5EF4-FFF2-40B4-BE49-F238E27FC236}">
                <a16:creationId xmlns:a16="http://schemas.microsoft.com/office/drawing/2014/main" id="{BBEA167F-7066-442E-91B4-8642A3E0F6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CN" altLang="en-US" b="1" dirty="0"/>
              <a:t>历代志下</a:t>
            </a:r>
            <a:r>
              <a:rPr lang="en-US" altLang="zh-CN" b="1" dirty="0"/>
              <a:t>26</a:t>
            </a:r>
            <a:r>
              <a:rPr lang="zh-CN" altLang="en-US" b="1" dirty="0"/>
              <a:t>章</a:t>
            </a:r>
            <a:endParaRPr lang="en-US" altLang="en-US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1B0E517-064C-420C-8567-162CD6B723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altLang="zh-CN" b="1" dirty="0"/>
              <a:t>16</a:t>
            </a:r>
            <a:r>
              <a:rPr lang="zh-CN" altLang="en-US" b="1" dirty="0">
                <a:solidFill>
                  <a:srgbClr val="FF0000"/>
                </a:solidFill>
              </a:rPr>
              <a:t>他既强盛，就心高气傲</a:t>
            </a:r>
            <a:r>
              <a:rPr lang="zh-CN" altLang="en-US" b="1" dirty="0"/>
              <a:t>，以致行事邪僻，干犯耶和华他的神，</a:t>
            </a:r>
            <a:r>
              <a:rPr lang="zh-CN" altLang="en-US" b="1" dirty="0">
                <a:solidFill>
                  <a:srgbClr val="FF0000"/>
                </a:solidFill>
              </a:rPr>
              <a:t>进耶和华的殿，要在香坛上烧香。</a:t>
            </a:r>
          </a:p>
          <a:p>
            <a:pPr marL="0" indent="0">
              <a:buNone/>
            </a:pPr>
            <a:r>
              <a:rPr lang="en-US" altLang="zh-CN" b="1" dirty="0"/>
              <a:t>17</a:t>
            </a:r>
            <a:r>
              <a:rPr lang="zh-CN" altLang="en-US" b="1" dirty="0"/>
              <a:t>祭司亚撒利雅率领耶和华勇敢的祭司八十人，跟随他进去。</a:t>
            </a:r>
          </a:p>
          <a:p>
            <a:pPr marL="0" indent="0">
              <a:buNone/>
            </a:pPr>
            <a:r>
              <a:rPr lang="en-US" altLang="zh-CN" b="1" dirty="0"/>
              <a:t>18</a:t>
            </a:r>
            <a:r>
              <a:rPr lang="zh-CN" altLang="en-US" b="1" dirty="0"/>
              <a:t>他们就阻挡乌西雅王，对他说，乌西雅阿，给耶和华烧香不是你的事，乃是亚伦子孙承接圣职祭司的事。你出圣殿吧。因为你犯了罪。你行这事，耶和华神必不使你得荣耀。</a:t>
            </a:r>
          </a:p>
          <a:p>
            <a:pPr marL="0" indent="0">
              <a:buNone/>
            </a:pPr>
            <a:r>
              <a:rPr lang="en-US" altLang="zh-CN" b="1" dirty="0"/>
              <a:t>19</a:t>
            </a:r>
            <a:r>
              <a:rPr lang="zh-CN" altLang="en-US" b="1" dirty="0"/>
              <a:t>乌西雅就发怒，手拿香炉要烧香。他向祭司发怒的时候，在耶和华殿中香坛旁众祭司面前，</a:t>
            </a:r>
            <a:r>
              <a:rPr lang="zh-CN" altLang="en-US" b="1" dirty="0">
                <a:solidFill>
                  <a:srgbClr val="FF0000"/>
                </a:solidFill>
              </a:rPr>
              <a:t>额上忽然发出大麻疯</a:t>
            </a:r>
            <a:r>
              <a:rPr lang="zh-CN" altLang="en-US" b="1" dirty="0"/>
              <a:t>。</a:t>
            </a:r>
          </a:p>
          <a:p>
            <a:pPr marL="0" indent="0">
              <a:buNone/>
            </a:pPr>
            <a:r>
              <a:rPr lang="en-US" altLang="zh-CN" b="1" dirty="0"/>
              <a:t>20</a:t>
            </a:r>
            <a:r>
              <a:rPr lang="zh-CN" altLang="en-US" b="1" dirty="0"/>
              <a:t>大祭司亚撒利雅和众祭司观看，见他额上发出大麻疯，就催他出殿。他自己也急速出去，因为耶和华降灾与他。</a:t>
            </a:r>
          </a:p>
          <a:p>
            <a:pPr marL="0" indent="0">
              <a:buNone/>
            </a:pPr>
            <a:r>
              <a:rPr lang="en-US" altLang="zh-CN" b="1" dirty="0"/>
              <a:t>21</a:t>
            </a:r>
            <a:r>
              <a:rPr lang="zh-CN" altLang="en-US" b="1" dirty="0"/>
              <a:t>乌西雅王长大麻疯直到死日，因此住在别的宫里，与耶和华的殿隔绝。他儿子约坦管理家事，治理国民。</a:t>
            </a:r>
            <a:endParaRPr lang="en-US" altLang="en-US" b="1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6637621"/>
      </p:ext>
    </p:extLst>
  </p:cSld>
  <p:clrMapOvr>
    <a:masterClrMapping/>
  </p:clrMapOvr>
  <p:transition spd="slow">
    <p:cover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3">
            <a:extLst>
              <a:ext uri="{FF2B5EF4-FFF2-40B4-BE49-F238E27FC236}">
                <a16:creationId xmlns:a16="http://schemas.microsoft.com/office/drawing/2014/main" id="{E990C07F-10B7-44A9-964E-BC6DD0626D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5848" y="-71914"/>
            <a:ext cx="12590586" cy="7001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1" name="Title 1">
            <a:extLst>
              <a:ext uri="{FF2B5EF4-FFF2-40B4-BE49-F238E27FC236}">
                <a16:creationId xmlns:a16="http://schemas.microsoft.com/office/drawing/2014/main" id="{BBEA167F-7066-442E-91B4-8642A3E0F6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46455"/>
          </a:xfrm>
        </p:spPr>
        <p:txBody>
          <a:bodyPr>
            <a:normAutofit/>
          </a:bodyPr>
          <a:lstStyle/>
          <a:p>
            <a:pPr algn="ctr"/>
            <a:r>
              <a:rPr lang="zh-CN" altLang="en-US" sz="4000" b="1" dirty="0"/>
              <a:t>撒母耳记上</a:t>
            </a:r>
            <a:r>
              <a:rPr lang="en-US" altLang="zh-CN" sz="4000" b="1" dirty="0"/>
              <a:t>13</a:t>
            </a:r>
            <a:r>
              <a:rPr lang="zh-CN" altLang="en-US" sz="4000" b="1" dirty="0"/>
              <a:t>章</a:t>
            </a:r>
            <a:endParaRPr lang="en-US" altLang="en-US" sz="4000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1B0E517-064C-420C-8567-162CD6B723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2940" y="1485900"/>
            <a:ext cx="10690860" cy="4691063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altLang="zh-CN" b="1" dirty="0"/>
              <a:t>8</a:t>
            </a:r>
            <a:r>
              <a:rPr lang="zh-CN" altLang="en-US" b="1" dirty="0"/>
              <a:t>扫罗照着撒母耳所定的日期等了七日。撒母耳还没有来到吉甲，百姓也离开扫罗散去了。</a:t>
            </a:r>
          </a:p>
          <a:p>
            <a:pPr marL="0" indent="0">
              <a:buNone/>
            </a:pPr>
            <a:r>
              <a:rPr lang="en-US" altLang="zh-CN" b="1" dirty="0"/>
              <a:t>9</a:t>
            </a:r>
            <a:r>
              <a:rPr lang="zh-CN" altLang="en-US" b="1" dirty="0">
                <a:solidFill>
                  <a:srgbClr val="FF0000"/>
                </a:solidFill>
              </a:rPr>
              <a:t>扫罗说，把燔祭和平安祭带到我这里来。扫罗就献上燔祭。</a:t>
            </a:r>
          </a:p>
          <a:p>
            <a:pPr marL="0" indent="0">
              <a:buNone/>
            </a:pPr>
            <a:r>
              <a:rPr lang="en-US" altLang="zh-CN" b="1" dirty="0"/>
              <a:t>10</a:t>
            </a:r>
            <a:r>
              <a:rPr lang="zh-CN" altLang="en-US" b="1" dirty="0"/>
              <a:t>刚献完燔祭，撒母耳就到了。扫罗出去迎接他，要问他好。</a:t>
            </a:r>
          </a:p>
          <a:p>
            <a:pPr marL="0" indent="0">
              <a:buNone/>
            </a:pPr>
            <a:r>
              <a:rPr lang="en-US" altLang="zh-CN" b="1" dirty="0"/>
              <a:t>11</a:t>
            </a:r>
            <a:r>
              <a:rPr lang="zh-CN" altLang="en-US" b="1" dirty="0"/>
              <a:t>撒母耳说，你作的是什么事呢？扫罗说，因为我见百姓离开我散去，你也不照所定的日期来到，而且非利士人聚集在密抹。</a:t>
            </a:r>
          </a:p>
          <a:p>
            <a:pPr marL="0" indent="0">
              <a:buNone/>
            </a:pPr>
            <a:r>
              <a:rPr lang="en-US" altLang="zh-CN" b="1" dirty="0"/>
              <a:t>12</a:t>
            </a:r>
            <a:r>
              <a:rPr lang="zh-CN" altLang="en-US" b="1" dirty="0"/>
              <a:t>所以我心里说，恐怕我没有祷告耶和华。非利士人下到吉甲攻击我，</a:t>
            </a:r>
            <a:r>
              <a:rPr lang="zh-CN" altLang="en-US" b="1" dirty="0">
                <a:solidFill>
                  <a:srgbClr val="FF0000"/>
                </a:solidFill>
              </a:rPr>
              <a:t>我就勉强献上燔祭。</a:t>
            </a:r>
          </a:p>
          <a:p>
            <a:pPr marL="0" indent="0">
              <a:buNone/>
            </a:pPr>
            <a:r>
              <a:rPr lang="en-US" altLang="zh-CN" b="1" dirty="0"/>
              <a:t>13</a:t>
            </a:r>
            <a:r>
              <a:rPr lang="zh-CN" altLang="en-US" b="1" dirty="0">
                <a:solidFill>
                  <a:srgbClr val="FF0000"/>
                </a:solidFill>
              </a:rPr>
              <a:t>撒母耳对扫罗说，你作了糊涂事了，</a:t>
            </a:r>
            <a:r>
              <a:rPr lang="zh-CN" altLang="en-US" b="1" dirty="0"/>
              <a:t>没有遵守耶和华你神所吩咐你的命令。若遵守，耶和华必在以色列中坚立你的王位，直到永远。</a:t>
            </a:r>
          </a:p>
          <a:p>
            <a:pPr marL="0" indent="0">
              <a:buNone/>
            </a:pPr>
            <a:r>
              <a:rPr lang="en-US" altLang="zh-CN" b="1" dirty="0"/>
              <a:t>14</a:t>
            </a:r>
            <a:r>
              <a:rPr lang="zh-CN" altLang="en-US" b="1" dirty="0">
                <a:solidFill>
                  <a:srgbClr val="FF0000"/>
                </a:solidFill>
              </a:rPr>
              <a:t>现在你的王位必不长久。</a:t>
            </a:r>
            <a:r>
              <a:rPr lang="zh-CN" altLang="en-US" b="1" dirty="0"/>
              <a:t>耶和华已经寻着一个合他心意的人，立他作百姓的君，因为你没有遵守耶和华所吩咐你的。</a:t>
            </a:r>
            <a:endParaRPr lang="en-US" altLang="en-US" b="1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4751156"/>
      </p:ext>
    </p:extLst>
  </p:cSld>
  <p:clrMapOvr>
    <a:masterClrMapping/>
  </p:clrMapOvr>
  <p:transition spd="slow">
    <p:cover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3">
            <a:extLst>
              <a:ext uri="{FF2B5EF4-FFF2-40B4-BE49-F238E27FC236}">
                <a16:creationId xmlns:a16="http://schemas.microsoft.com/office/drawing/2014/main" id="{E990C07F-10B7-44A9-964E-BC6DD0626D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5848" y="-71914"/>
            <a:ext cx="12590586" cy="7001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94422603-33DA-4B0D-9E6C-4AA1A5C7ABF0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4"/>
          <a:srcRect t="2696" b="41253"/>
          <a:stretch/>
        </p:blipFill>
        <p:spPr>
          <a:xfrm>
            <a:off x="895350" y="685799"/>
            <a:ext cx="10401300" cy="4372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130775"/>
      </p:ext>
    </p:extLst>
  </p:cSld>
  <p:clrMapOvr>
    <a:masterClrMapping/>
  </p:clrMapOvr>
  <p:transition spd="slow">
    <p:cover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3">
            <a:extLst>
              <a:ext uri="{FF2B5EF4-FFF2-40B4-BE49-F238E27FC236}">
                <a16:creationId xmlns:a16="http://schemas.microsoft.com/office/drawing/2014/main" id="{E990C07F-10B7-44A9-964E-BC6DD0626D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5848" y="-71914"/>
            <a:ext cx="12590586" cy="7001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2" name="Content Placeholder 1">
            <a:extLst>
              <a:ext uri="{FF2B5EF4-FFF2-40B4-BE49-F238E27FC236}">
                <a16:creationId xmlns:a16="http://schemas.microsoft.com/office/drawing/2014/main" id="{AA540EF0-1628-4977-A895-E571940B700F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08000" y="203200"/>
            <a:ext cx="11684000" cy="6159500"/>
          </a:xfrm>
        </p:spPr>
        <p:txBody>
          <a:bodyPr numCol="2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犹    大：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王名      年期          评语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罗波安    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17           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恶多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亚比央    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3             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恶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亚撒        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41           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善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约沙法    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25           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善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约兰         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8             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恶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	         (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娶亚哈的女儿亚他利雅）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亚哈谢    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1              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恶         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(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被杀）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(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母亲是亚他利雅）           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(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6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年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     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极恶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)</a:t>
            </a:r>
            <a:endParaRPr kumimoji="0" lang="zh-CN" alt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约阿施    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40            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善多   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(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被杀）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亚玛谢    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29            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善多</a:t>
            </a:r>
            <a:r>
              <a:rPr lang="en-US" altLang="zh-CN" sz="1600" b="1" dirty="0">
                <a:solidFill>
                  <a:srgbClr val="FF0000"/>
                </a:solidFill>
                <a:latin typeface="Calibri" panose="020F0502020204030204"/>
                <a:ea typeface="等线" panose="02010600030101010101" pitchFamily="2" charset="-122"/>
              </a:rPr>
              <a:t>     </a:t>
            </a:r>
            <a:r>
              <a:rPr lang="en-US" altLang="zh-CN" sz="1600" b="1" dirty="0">
                <a:latin typeface="Calibri" panose="020F0502020204030204"/>
                <a:ea typeface="等线" panose="02010600030101010101" pitchFamily="2" charset="-122"/>
              </a:rPr>
              <a:t>(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被杀）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乌西雅    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52            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善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约坦        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16             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善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亚哈斯    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16             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坏       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(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使他的儿子经火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	                              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挪移耶和华的坛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,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建筑一座大马色坛）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希西家   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29             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最善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玛拿西   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55             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最恶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亚们        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2               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最恶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约西亚   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31             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最善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约哈斯    三个月    恶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约雅敬   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11             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坏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约雅斤    三个月    恶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西底家    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11            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恶</a:t>
            </a:r>
            <a:endParaRPr kumimoji="0" lang="en-US" altLang="zh-CN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sz="1600" b="1" dirty="0">
              <a:solidFill>
                <a:prstClr val="black"/>
              </a:solidFill>
              <a:latin typeface="Calibri" panose="020F0502020204030204"/>
              <a:ea typeface="等线" panose="02010600030101010101" pitchFamily="2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 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一朝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19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王 共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	393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年</a:t>
            </a:r>
            <a:endParaRPr kumimoji="0" lang="en-US" altLang="zh-CN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以色列：</a:t>
            </a:r>
            <a:endParaRPr kumimoji="0" lang="en-US" altLang="zh-CN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王名           年期    评语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耶罗波安  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22        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恶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拿答           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2          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恶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巴沙           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24        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恶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以拉           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2          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恶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心利           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7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天      恶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暗利           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12        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特别恶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亚哈           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22        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最恶</a:t>
            </a:r>
            <a:r>
              <a:rPr lang="en-US" altLang="zh-CN" sz="1600" b="1" dirty="0">
                <a:solidFill>
                  <a:srgbClr val="00B050"/>
                </a:solidFill>
                <a:latin typeface="Calibri" panose="020F0502020204030204"/>
                <a:ea typeface="等线" panose="02010600030101010101" pitchFamily="2" charset="-122"/>
              </a:rPr>
              <a:t>      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（事奉敬拜巴力）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亚哈谢       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2          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恶          （事奉敬拜巴力）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约兰           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12        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恶多        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(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约兰是亚哈谢 的兄弟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,</a:t>
            </a:r>
            <a:endParaRPr kumimoji="0" lang="zh-CN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		                                除掉他父所造巴力的柱像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)</a:t>
            </a:r>
            <a:endParaRPr kumimoji="0" lang="zh-CN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耶户            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28        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恶多       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(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杀约兰，亚哈谢，耶洗别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,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在以色列中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				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灭了巴力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)</a:t>
            </a:r>
            <a:endParaRPr kumimoji="0" lang="zh-CN" alt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约哈斯        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17         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恶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约阿施        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16         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恶</a:t>
            </a:r>
            <a:r>
              <a:rPr lang="en-US" altLang="zh-CN" sz="1600" b="1" dirty="0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</a:rPr>
              <a:t>         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（以利沙死）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耶罗波安第二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41     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恶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撒迦利雅     半年     恶</a:t>
            </a:r>
            <a:r>
              <a:rPr lang="en-US" altLang="zh-CN" sz="1600" b="1" dirty="0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</a:rPr>
              <a:t>        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（被杀）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沙龙              一个月       恶  （被杀）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米拿现         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10         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恶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比加辖          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2          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恶         （被杀）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比加              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20        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恶         （被杀）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何细亚          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9          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恶         （以色列亡国，被掳）</a:t>
            </a:r>
            <a:endParaRPr kumimoji="0" lang="en-US" altLang="zh-CN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sz="1600" b="1" dirty="0">
              <a:solidFill>
                <a:prstClr val="black"/>
              </a:solidFill>
              <a:latin typeface="Calibri" panose="020F0502020204030204"/>
              <a:ea typeface="等线" panose="02010600030101010101" pitchFamily="2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9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朝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19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王 共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		241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年</a:t>
            </a:r>
            <a:endParaRPr lang="en-US" altLang="en-US" sz="1600" dirty="0"/>
          </a:p>
        </p:txBody>
      </p:sp>
    </p:spTree>
    <p:extLst>
      <p:ext uri="{BB962C8B-B14F-4D97-AF65-F5344CB8AC3E}">
        <p14:creationId xmlns:p14="http://schemas.microsoft.com/office/powerpoint/2010/main" val="4209924636"/>
      </p:ext>
    </p:extLst>
  </p:cSld>
  <p:clrMapOvr>
    <a:masterClrMapping/>
  </p:clrMapOvr>
  <p:transition spd="slow">
    <p:cover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3">
            <a:extLst>
              <a:ext uri="{FF2B5EF4-FFF2-40B4-BE49-F238E27FC236}">
                <a16:creationId xmlns:a16="http://schemas.microsoft.com/office/drawing/2014/main" id="{E990C07F-10B7-44A9-964E-BC6DD0626D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5848" y="-71914"/>
            <a:ext cx="12590586" cy="7001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1" name="Title 1">
            <a:extLst>
              <a:ext uri="{FF2B5EF4-FFF2-40B4-BE49-F238E27FC236}">
                <a16:creationId xmlns:a16="http://schemas.microsoft.com/office/drawing/2014/main" id="{BBEA167F-7066-442E-91B4-8642A3E0F6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z="4400" b="1" dirty="0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  <a:cs typeface="+mn-cs"/>
              </a:rPr>
              <a:t>亚述帝国与以色列国灭亡时期有关的君王：</a:t>
            </a:r>
            <a:endParaRPr lang="en-US" altLang="en-US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1B0E517-064C-420C-8567-162CD6B723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b="1" dirty="0">
                <a:solidFill>
                  <a:srgbClr val="FF0000"/>
                </a:solidFill>
              </a:rPr>
              <a:t>提革拉毗列色三世</a:t>
            </a:r>
            <a:r>
              <a:rPr lang="en-US" altLang="en-US" b="1" dirty="0">
                <a:solidFill>
                  <a:srgbClr val="FF0000"/>
                </a:solidFill>
              </a:rPr>
              <a:t>（</a:t>
            </a:r>
            <a:r>
              <a:rPr lang="zh-CN" altLang="en-US" b="1" dirty="0">
                <a:solidFill>
                  <a:srgbClr val="FF0000"/>
                </a:solidFill>
              </a:rPr>
              <a:t>普勒，</a:t>
            </a:r>
            <a:r>
              <a:rPr lang="en-US" altLang="en-US" b="1" dirty="0" err="1">
                <a:solidFill>
                  <a:srgbClr val="FF0000"/>
                </a:solidFill>
              </a:rPr>
              <a:t>Pul</a:t>
            </a:r>
            <a:r>
              <a:rPr lang="en-US" altLang="en-US" b="1" dirty="0">
                <a:solidFill>
                  <a:srgbClr val="FF0000"/>
                </a:solidFill>
              </a:rPr>
              <a:t>） </a:t>
            </a:r>
            <a:r>
              <a:rPr lang="zh-CN" altLang="en-US" b="1" dirty="0">
                <a:solidFill>
                  <a:srgbClr val="FF0000"/>
                </a:solidFill>
              </a:rPr>
              <a:t>	</a:t>
            </a:r>
            <a:r>
              <a:rPr lang="en-US" altLang="zh-CN" b="1" dirty="0">
                <a:solidFill>
                  <a:srgbClr val="FF0000"/>
                </a:solidFill>
              </a:rPr>
              <a:t>	745-727</a:t>
            </a:r>
          </a:p>
          <a:p>
            <a:r>
              <a:rPr lang="zh-CN" altLang="en-US" b="1" dirty="0"/>
              <a:t>撒缦以色五世（</a:t>
            </a:r>
            <a:r>
              <a:rPr lang="en-US" altLang="en-US" b="1" dirty="0" err="1"/>
              <a:t>ShalmaneserⅤ</a:t>
            </a:r>
            <a:r>
              <a:rPr lang="en-US" altLang="en-US" b="1" dirty="0"/>
              <a:t>）		</a:t>
            </a:r>
            <a:r>
              <a:rPr lang="en-US" altLang="zh-CN" b="1" dirty="0"/>
              <a:t>727-722</a:t>
            </a:r>
          </a:p>
          <a:p>
            <a:pPr marL="0" indent="0">
              <a:buNone/>
            </a:pPr>
            <a:r>
              <a:rPr lang="en-US" altLang="zh-CN" b="1" dirty="0"/>
              <a:t>    (</a:t>
            </a:r>
            <a:r>
              <a:rPr lang="zh-CN" altLang="en-US" b="1" dirty="0"/>
              <a:t>围攻撒玛利亚三年，并于</a:t>
            </a:r>
            <a:r>
              <a:rPr lang="en-US" altLang="zh-CN" b="1" dirty="0"/>
              <a:t>722</a:t>
            </a:r>
            <a:r>
              <a:rPr lang="zh-CN" altLang="en-US" b="1" dirty="0"/>
              <a:t>年攻陷该城</a:t>
            </a:r>
            <a:r>
              <a:rPr lang="en-US" altLang="zh-CN" b="1" dirty="0"/>
              <a:t>)</a:t>
            </a:r>
            <a:r>
              <a:rPr lang="zh-CN" altLang="en-US" b="1" dirty="0"/>
              <a:t>	</a:t>
            </a:r>
            <a:endParaRPr lang="en-US" altLang="zh-CN" b="1" dirty="0"/>
          </a:p>
          <a:p>
            <a:r>
              <a:rPr lang="zh-CN" altLang="en-US" b="1" dirty="0"/>
              <a:t>撒珥根二世（</a:t>
            </a:r>
            <a:r>
              <a:rPr lang="en-US" altLang="en-US" b="1" dirty="0" err="1"/>
              <a:t>SargonⅡ</a:t>
            </a:r>
            <a:r>
              <a:rPr lang="en-US" altLang="en-US" b="1" dirty="0"/>
              <a:t>） 			722-705</a:t>
            </a:r>
          </a:p>
          <a:p>
            <a:pPr marL="0" indent="0">
              <a:buNone/>
            </a:pPr>
            <a:r>
              <a:rPr lang="en-US" altLang="en-US" b="1" dirty="0"/>
              <a:t>（</a:t>
            </a:r>
            <a:r>
              <a:rPr lang="zh-CN" altLang="en-US" b="1" dirty="0"/>
              <a:t>撒缦以色五世于公元前</a:t>
            </a:r>
            <a:r>
              <a:rPr lang="en-US" altLang="zh-CN" b="1" dirty="0"/>
              <a:t>722</a:t>
            </a:r>
            <a:r>
              <a:rPr lang="zh-CN" altLang="en-US" b="1" dirty="0"/>
              <a:t>年驾崩，撒珥根二世于</a:t>
            </a:r>
            <a:r>
              <a:rPr lang="en-US" altLang="zh-CN" b="1" dirty="0"/>
              <a:t>721</a:t>
            </a:r>
            <a:r>
              <a:rPr lang="zh-CN" altLang="en-US" b="1" dirty="0"/>
              <a:t>年在撒玛利亚进行扫尾工作）</a:t>
            </a:r>
            <a:endParaRPr lang="en-US" altLang="zh-CN" b="1" dirty="0"/>
          </a:p>
          <a:p>
            <a:r>
              <a:rPr lang="zh-CN" altLang="en-US" b="1" dirty="0"/>
              <a:t>西拿基立（</a:t>
            </a:r>
            <a:r>
              <a:rPr lang="en-US" altLang="en-US" b="1" dirty="0"/>
              <a:t>Sennacherib）			705-681</a:t>
            </a:r>
          </a:p>
          <a:p>
            <a:r>
              <a:rPr lang="zh-CN" altLang="en-US" b="1" dirty="0"/>
              <a:t>以撒哈顿（</a:t>
            </a:r>
            <a:r>
              <a:rPr lang="en-US" altLang="en-US" b="1" dirty="0"/>
              <a:t>Esarhaddon）			681-669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3646505"/>
      </p:ext>
    </p:extLst>
  </p:cSld>
  <p:clrMapOvr>
    <a:masterClrMapping/>
  </p:clrMapOvr>
  <p:transition spd="slow">
    <p:cover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3">
            <a:extLst>
              <a:ext uri="{FF2B5EF4-FFF2-40B4-BE49-F238E27FC236}">
                <a16:creationId xmlns:a16="http://schemas.microsoft.com/office/drawing/2014/main" id="{E990C07F-10B7-44A9-964E-BC6DD0626D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5848" y="-71914"/>
            <a:ext cx="12590586" cy="7001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1B0E517-064C-420C-8567-162CD6B7231B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005840" y="1371601"/>
            <a:ext cx="10195560" cy="4229100"/>
          </a:xfrm>
        </p:spPr>
        <p:txBody>
          <a:bodyPr/>
          <a:lstStyle/>
          <a:p>
            <a:pPr marL="0" indent="0">
              <a:lnSpc>
                <a:spcPct val="120000"/>
              </a:lnSpc>
              <a:spcAft>
                <a:spcPct val="30000"/>
              </a:spcAft>
              <a:buNone/>
            </a:pPr>
            <a:r>
              <a:rPr lang="zh-CN" altLang="en-US" dirty="0">
                <a:latin typeface="SimHei" panose="02010609060101010101" pitchFamily="49" charset="-122"/>
                <a:ea typeface="SimHei" panose="02010609060101010101" pitchFamily="49" charset="-122"/>
              </a:rPr>
              <a:t>米拿现</a:t>
            </a:r>
            <a:r>
              <a:rPr lang="en-US" altLang="zh-CN" dirty="0">
                <a:latin typeface="SimHei" panose="02010609060101010101" pitchFamily="49" charset="-122"/>
                <a:ea typeface="SimHei" panose="02010609060101010101" pitchFamily="49" charset="-122"/>
              </a:rPr>
              <a:t>/</a:t>
            </a:r>
            <a:r>
              <a:rPr lang="zh-CN" altLang="en-US" dirty="0">
                <a:latin typeface="SimHei" panose="02010609060101010101" pitchFamily="49" charset="-122"/>
                <a:ea typeface="SimHei" panose="02010609060101010101" pitchFamily="49" charset="-122"/>
              </a:rPr>
              <a:t>比加辖王朝臣服于亚述。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3677021"/>
      </p:ext>
    </p:extLst>
  </p:cSld>
  <p:clrMapOvr>
    <a:masterClrMapping/>
  </p:clrMapOvr>
  <p:transition spd="slow">
    <p:cover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3">
            <a:extLst>
              <a:ext uri="{FF2B5EF4-FFF2-40B4-BE49-F238E27FC236}">
                <a16:creationId xmlns:a16="http://schemas.microsoft.com/office/drawing/2014/main" id="{E990C07F-10B7-44A9-964E-BC6DD0626D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5848" y="-71914"/>
            <a:ext cx="12590586" cy="7001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1" name="Title 1">
            <a:extLst>
              <a:ext uri="{FF2B5EF4-FFF2-40B4-BE49-F238E27FC236}">
                <a16:creationId xmlns:a16="http://schemas.microsoft.com/office/drawing/2014/main" id="{BBEA167F-7066-442E-91B4-8642A3E0F6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z="4400" b="1" dirty="0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  <a:cs typeface="+mn-cs"/>
              </a:rPr>
              <a:t>亚述帝国与以色列国灭亡时期有关的君王：</a:t>
            </a:r>
            <a:endParaRPr lang="en-US" altLang="en-US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1B0E517-064C-420C-8567-162CD6B723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b="1" dirty="0">
                <a:solidFill>
                  <a:srgbClr val="FF0000"/>
                </a:solidFill>
              </a:rPr>
              <a:t>提革拉毗列色三世</a:t>
            </a:r>
            <a:r>
              <a:rPr lang="en-US" altLang="en-US" b="1" dirty="0">
                <a:solidFill>
                  <a:srgbClr val="FF0000"/>
                </a:solidFill>
              </a:rPr>
              <a:t>（</a:t>
            </a:r>
            <a:r>
              <a:rPr lang="zh-CN" altLang="en-US" b="1" dirty="0">
                <a:solidFill>
                  <a:srgbClr val="FF0000"/>
                </a:solidFill>
              </a:rPr>
              <a:t>普勒，</a:t>
            </a:r>
            <a:r>
              <a:rPr lang="en-US" altLang="en-US" b="1" dirty="0" err="1">
                <a:solidFill>
                  <a:srgbClr val="FF0000"/>
                </a:solidFill>
              </a:rPr>
              <a:t>Pul</a:t>
            </a:r>
            <a:r>
              <a:rPr lang="en-US" altLang="en-US" b="1" dirty="0">
                <a:solidFill>
                  <a:srgbClr val="FF0000"/>
                </a:solidFill>
              </a:rPr>
              <a:t>） </a:t>
            </a:r>
            <a:r>
              <a:rPr lang="zh-CN" altLang="en-US" b="1" dirty="0">
                <a:solidFill>
                  <a:srgbClr val="FF0000"/>
                </a:solidFill>
              </a:rPr>
              <a:t>	</a:t>
            </a:r>
            <a:r>
              <a:rPr lang="en-US" altLang="zh-CN" b="1" dirty="0">
                <a:solidFill>
                  <a:srgbClr val="FF0000"/>
                </a:solidFill>
              </a:rPr>
              <a:t>	745-727</a:t>
            </a:r>
          </a:p>
          <a:p>
            <a:r>
              <a:rPr lang="zh-CN" altLang="en-US" b="1" dirty="0"/>
              <a:t>撒缦以色五世（</a:t>
            </a:r>
            <a:r>
              <a:rPr lang="en-US" altLang="en-US" b="1" dirty="0" err="1"/>
              <a:t>ShalmaneserⅤ</a:t>
            </a:r>
            <a:r>
              <a:rPr lang="en-US" altLang="en-US" b="1" dirty="0"/>
              <a:t>）		</a:t>
            </a:r>
            <a:r>
              <a:rPr lang="en-US" altLang="zh-CN" b="1" dirty="0"/>
              <a:t>727-722</a:t>
            </a:r>
          </a:p>
          <a:p>
            <a:pPr marL="0" indent="0">
              <a:buNone/>
            </a:pPr>
            <a:r>
              <a:rPr lang="en-US" altLang="zh-CN" b="1" dirty="0"/>
              <a:t>    (</a:t>
            </a:r>
            <a:r>
              <a:rPr lang="zh-CN" altLang="en-US" b="1" dirty="0"/>
              <a:t>围攻撒玛利亚三年，并于</a:t>
            </a:r>
            <a:r>
              <a:rPr lang="en-US" altLang="zh-CN" b="1" dirty="0"/>
              <a:t>722</a:t>
            </a:r>
            <a:r>
              <a:rPr lang="zh-CN" altLang="en-US" b="1" dirty="0"/>
              <a:t>年攻陷该城</a:t>
            </a:r>
            <a:r>
              <a:rPr lang="en-US" altLang="zh-CN" b="1" dirty="0"/>
              <a:t>)</a:t>
            </a:r>
            <a:r>
              <a:rPr lang="zh-CN" altLang="en-US" b="1" dirty="0"/>
              <a:t>	</a:t>
            </a:r>
            <a:endParaRPr lang="en-US" altLang="zh-CN" b="1" dirty="0"/>
          </a:p>
          <a:p>
            <a:r>
              <a:rPr lang="zh-CN" altLang="en-US" b="1" dirty="0"/>
              <a:t>撒珥根二世（</a:t>
            </a:r>
            <a:r>
              <a:rPr lang="en-US" altLang="en-US" b="1" dirty="0" err="1"/>
              <a:t>SargonⅡ</a:t>
            </a:r>
            <a:r>
              <a:rPr lang="en-US" altLang="en-US" b="1" dirty="0"/>
              <a:t>） 			722-705</a:t>
            </a:r>
          </a:p>
          <a:p>
            <a:pPr marL="0" indent="0">
              <a:buNone/>
            </a:pPr>
            <a:r>
              <a:rPr lang="en-US" altLang="en-US" b="1" dirty="0"/>
              <a:t>（</a:t>
            </a:r>
            <a:r>
              <a:rPr lang="zh-CN" altLang="en-US" b="1" dirty="0"/>
              <a:t>撒缦以色五世于公元前</a:t>
            </a:r>
            <a:r>
              <a:rPr lang="en-US" altLang="zh-CN" b="1" dirty="0"/>
              <a:t>722</a:t>
            </a:r>
            <a:r>
              <a:rPr lang="zh-CN" altLang="en-US" b="1" dirty="0"/>
              <a:t>年驾崩，撒珥根二世于</a:t>
            </a:r>
            <a:r>
              <a:rPr lang="en-US" altLang="zh-CN" b="1" dirty="0"/>
              <a:t>721</a:t>
            </a:r>
            <a:r>
              <a:rPr lang="zh-CN" altLang="en-US" b="1" dirty="0"/>
              <a:t>年在撒玛利亚进行扫尾工作）</a:t>
            </a:r>
            <a:endParaRPr lang="en-US" altLang="zh-CN" b="1" dirty="0"/>
          </a:p>
          <a:p>
            <a:r>
              <a:rPr lang="zh-CN" altLang="en-US" b="1" dirty="0"/>
              <a:t>西拿基立（</a:t>
            </a:r>
            <a:r>
              <a:rPr lang="en-US" altLang="en-US" b="1" dirty="0"/>
              <a:t>Sennacherib）			705-681</a:t>
            </a:r>
          </a:p>
          <a:p>
            <a:r>
              <a:rPr lang="zh-CN" altLang="en-US" b="1" dirty="0"/>
              <a:t>以撒哈顿（</a:t>
            </a:r>
            <a:r>
              <a:rPr lang="en-US" altLang="en-US" b="1" dirty="0"/>
              <a:t>Esarhaddon）			681-669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2995527"/>
      </p:ext>
    </p:extLst>
  </p:cSld>
  <p:clrMapOvr>
    <a:masterClrMapping/>
  </p:clrMapOvr>
  <p:transition spd="slow">
    <p:cover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3">
            <a:extLst>
              <a:ext uri="{FF2B5EF4-FFF2-40B4-BE49-F238E27FC236}">
                <a16:creationId xmlns:a16="http://schemas.microsoft.com/office/drawing/2014/main" id="{E990C07F-10B7-44A9-964E-BC6DD0626D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5848" y="-71914"/>
            <a:ext cx="12590586" cy="7001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94422603-33DA-4B0D-9E6C-4AA1A5C7ABF0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4"/>
          <a:srcRect t="2696" b="41253"/>
          <a:stretch/>
        </p:blipFill>
        <p:spPr>
          <a:xfrm>
            <a:off x="895350" y="685799"/>
            <a:ext cx="10401300" cy="4372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725372"/>
      </p:ext>
    </p:extLst>
  </p:cSld>
  <p:clrMapOvr>
    <a:masterClrMapping/>
  </p:clrMapOvr>
  <p:transition spd="slow">
    <p:cover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3">
            <a:extLst>
              <a:ext uri="{FF2B5EF4-FFF2-40B4-BE49-F238E27FC236}">
                <a16:creationId xmlns:a16="http://schemas.microsoft.com/office/drawing/2014/main" id="{E990C07F-10B7-44A9-964E-BC6DD0626D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5848" y="-71914"/>
            <a:ext cx="12590586" cy="7001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1" name="Title 1">
            <a:extLst>
              <a:ext uri="{FF2B5EF4-FFF2-40B4-BE49-F238E27FC236}">
                <a16:creationId xmlns:a16="http://schemas.microsoft.com/office/drawing/2014/main" id="{BBEA167F-7066-442E-91B4-8642A3E0F6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z="4400" b="1" dirty="0">
                <a:latin typeface="SimSun" panose="02010600030101010101" pitchFamily="2" charset="-122"/>
                <a:ea typeface="SimSun" panose="02010600030101010101" pitchFamily="2" charset="-122"/>
              </a:rPr>
              <a:t>列王纪下可以分成这三大段：</a:t>
            </a:r>
            <a:endParaRPr lang="en-US" altLang="en-US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1B0E517-064C-420C-8567-162CD6B723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CN" altLang="en-US" sz="2800" b="1" dirty="0">
                <a:latin typeface="SimSun" panose="02010600030101010101" pitchFamily="2" charset="-122"/>
                <a:ea typeface="SimSun" panose="02010600030101010101" pitchFamily="2" charset="-122"/>
              </a:rPr>
              <a:t>先知以利亚和以利沙</a:t>
            </a:r>
            <a:r>
              <a:rPr lang="en-US" altLang="zh-CN" sz="2800" b="1" dirty="0">
                <a:latin typeface="SimSun" panose="02010600030101010101" pitchFamily="2" charset="-122"/>
                <a:ea typeface="SimSun" panose="02010600030101010101" pitchFamily="2" charset="-122"/>
              </a:rPr>
              <a:t>					</a:t>
            </a:r>
            <a:r>
              <a:rPr lang="zh-CN" altLang="en-US" sz="2800" b="1" dirty="0">
                <a:latin typeface="SimSun" panose="02010600030101010101" pitchFamily="2" charset="-122"/>
                <a:ea typeface="SimSun" panose="02010600030101010101" pitchFamily="2" charset="-122"/>
              </a:rPr>
              <a:t>（</a:t>
            </a:r>
            <a:r>
              <a:rPr lang="en-US" altLang="zh-CN" sz="2800" b="1" dirty="0">
                <a:latin typeface="SimSun" panose="02010600030101010101" pitchFamily="2" charset="-122"/>
                <a:ea typeface="SimSun" panose="02010600030101010101" pitchFamily="2" charset="-122"/>
              </a:rPr>
              <a:t>1</a:t>
            </a:r>
            <a:r>
              <a:rPr lang="zh-CN" altLang="en-US" sz="2800" b="1" dirty="0">
                <a:latin typeface="SimSun" panose="02010600030101010101" pitchFamily="2" charset="-122"/>
                <a:ea typeface="SimSun" panose="02010600030101010101" pitchFamily="2" charset="-122"/>
              </a:rPr>
              <a:t>：</a:t>
            </a:r>
            <a:r>
              <a:rPr lang="en-US" altLang="zh-CN" sz="2800" b="1" dirty="0">
                <a:latin typeface="SimSun" panose="02010600030101010101" pitchFamily="2" charset="-122"/>
                <a:ea typeface="SimSun" panose="02010600030101010101" pitchFamily="2" charset="-122"/>
              </a:rPr>
              <a:t>1-8</a:t>
            </a:r>
            <a:r>
              <a:rPr lang="zh-CN" altLang="en-US" sz="2800" b="1" dirty="0">
                <a:latin typeface="SimSun" panose="02010600030101010101" pitchFamily="2" charset="-122"/>
                <a:ea typeface="SimSun" panose="02010600030101010101" pitchFamily="2" charset="-122"/>
              </a:rPr>
              <a:t>：</a:t>
            </a:r>
            <a:r>
              <a:rPr lang="en-US" altLang="zh-CN" sz="2800" b="1" dirty="0">
                <a:latin typeface="SimSun" panose="02010600030101010101" pitchFamily="2" charset="-122"/>
                <a:ea typeface="SimSun" panose="02010600030101010101" pitchFamily="2" charset="-122"/>
              </a:rPr>
              <a:t>15</a:t>
            </a:r>
            <a:r>
              <a:rPr lang="zh-CN" altLang="en-US" sz="2800" b="1" dirty="0">
                <a:latin typeface="SimSun" panose="02010600030101010101" pitchFamily="2" charset="-122"/>
                <a:ea typeface="SimSun" panose="02010600030101010101" pitchFamily="2" charset="-122"/>
              </a:rPr>
              <a:t>）</a:t>
            </a:r>
            <a:endParaRPr lang="en-US" altLang="zh-CN" sz="2800" b="1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</a:pPr>
            <a:r>
              <a:rPr lang="zh-CN" sz="2000" b="1" dirty="0">
                <a:effectLst/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亚哈谢受伤求问以革伦神巴力西卜，以利亚预言亚哈谢必死 </a:t>
            </a:r>
            <a:r>
              <a:rPr lang="en-US" sz="2000" b="1" dirty="0">
                <a:effectLst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 	</a:t>
            </a:r>
            <a:r>
              <a:rPr lang="zh-CN" sz="2000" b="1" dirty="0">
                <a:effectLst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（</a:t>
            </a:r>
            <a:r>
              <a:rPr lang="en-US" sz="2000" b="1" dirty="0">
                <a:effectLst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1</a:t>
            </a:r>
            <a:r>
              <a:rPr lang="zh-CN" sz="2000" b="1" dirty="0">
                <a:effectLst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章）</a:t>
            </a:r>
            <a:endParaRPr lang="en-US" sz="2000" b="1" dirty="0">
              <a:effectLst/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sz="2000" b="1" dirty="0">
                <a:effectLst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耶和华接以利亚升天，以利沙得着他所求的感动以利亚的灵 </a:t>
            </a:r>
            <a:r>
              <a:rPr lang="en-US" sz="2000" b="1" dirty="0">
                <a:effectLst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	</a:t>
            </a:r>
            <a:r>
              <a:rPr lang="zh-CN" sz="2000" b="1" dirty="0">
                <a:effectLst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（</a:t>
            </a:r>
            <a:r>
              <a:rPr lang="en-US" sz="2000" b="1" dirty="0">
                <a:effectLst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2</a:t>
            </a:r>
            <a:r>
              <a:rPr lang="zh-CN" sz="2000" b="1" dirty="0">
                <a:effectLst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：</a:t>
            </a:r>
            <a:r>
              <a:rPr lang="en-US" sz="2000" b="1" dirty="0">
                <a:effectLst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1-18</a:t>
            </a:r>
            <a:r>
              <a:rPr lang="zh-CN" sz="2000" b="1" dirty="0">
                <a:effectLst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）</a:t>
            </a:r>
            <a:endParaRPr lang="en-US" sz="2000" b="1" dirty="0">
              <a:effectLst/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sz="2000" b="1" dirty="0">
                <a:effectLst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以利沙得着加倍圣灵之后的服事</a:t>
            </a:r>
            <a:r>
              <a:rPr lang="en-US" sz="2000" b="1" dirty="0">
                <a:effectLst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	</a:t>
            </a:r>
            <a:r>
              <a:rPr lang="en-US" sz="1800" dirty="0">
                <a:effectLst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			</a:t>
            </a:r>
            <a:r>
              <a:rPr lang="zh-CN" sz="1800" dirty="0">
                <a:effectLst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（</a:t>
            </a:r>
            <a:r>
              <a:rPr lang="en-US" sz="1800" dirty="0">
                <a:effectLst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2</a:t>
            </a:r>
            <a:r>
              <a:rPr lang="zh-CN" sz="1800" dirty="0">
                <a:effectLst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：</a:t>
            </a:r>
            <a:r>
              <a:rPr lang="en-US" sz="1800" dirty="0">
                <a:effectLst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19-8</a:t>
            </a:r>
            <a:r>
              <a:rPr lang="zh-CN" sz="1800" dirty="0">
                <a:effectLst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：</a:t>
            </a:r>
            <a:r>
              <a:rPr lang="en-US" sz="1800" dirty="0">
                <a:effectLst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15</a:t>
            </a:r>
            <a:r>
              <a:rPr lang="zh-CN" sz="1800" dirty="0">
                <a:effectLst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）</a:t>
            </a:r>
            <a:endParaRPr lang="zh-CN" altLang="en-US" sz="2800" b="1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r>
              <a:rPr lang="zh-CN" altLang="en-US" sz="2800" b="1" dirty="0">
                <a:latin typeface="SimSun" panose="02010600030101010101" pitchFamily="2" charset="-122"/>
                <a:ea typeface="SimSun" panose="02010600030101010101" pitchFamily="2" charset="-122"/>
              </a:rPr>
              <a:t>南北国历史分述至北国亡于亚述</a:t>
            </a:r>
            <a:r>
              <a:rPr lang="en-US" altLang="zh-CN" sz="2800" b="1" dirty="0">
                <a:latin typeface="SimSun" panose="02010600030101010101" pitchFamily="2" charset="-122"/>
                <a:ea typeface="SimSun" panose="02010600030101010101" pitchFamily="2" charset="-122"/>
              </a:rPr>
              <a:t>			</a:t>
            </a:r>
            <a:r>
              <a:rPr lang="zh-CN" altLang="en-US" sz="2800" b="1" dirty="0">
                <a:latin typeface="SimSun" panose="02010600030101010101" pitchFamily="2" charset="-122"/>
                <a:ea typeface="SimSun" panose="02010600030101010101" pitchFamily="2" charset="-122"/>
              </a:rPr>
              <a:t>（</a:t>
            </a:r>
            <a:r>
              <a:rPr lang="en-US" altLang="zh-CN" sz="2800" b="1" dirty="0">
                <a:latin typeface="SimSun" panose="02010600030101010101" pitchFamily="2" charset="-122"/>
                <a:ea typeface="SimSun" panose="02010600030101010101" pitchFamily="2" charset="-122"/>
              </a:rPr>
              <a:t>8</a:t>
            </a:r>
            <a:r>
              <a:rPr lang="zh-CN" altLang="en-US" sz="2800" b="1" dirty="0">
                <a:latin typeface="SimSun" panose="02010600030101010101" pitchFamily="2" charset="-122"/>
                <a:ea typeface="SimSun" panose="02010600030101010101" pitchFamily="2" charset="-122"/>
              </a:rPr>
              <a:t>：</a:t>
            </a:r>
            <a:r>
              <a:rPr lang="en-US" altLang="zh-CN" sz="2800" b="1" dirty="0">
                <a:latin typeface="SimSun" panose="02010600030101010101" pitchFamily="2" charset="-122"/>
                <a:ea typeface="SimSun" panose="02010600030101010101" pitchFamily="2" charset="-122"/>
              </a:rPr>
              <a:t>16-17</a:t>
            </a:r>
            <a:r>
              <a:rPr lang="zh-CN" altLang="en-US" sz="2800" b="1" dirty="0">
                <a:latin typeface="SimSun" panose="02010600030101010101" pitchFamily="2" charset="-122"/>
                <a:ea typeface="SimSun" panose="02010600030101010101" pitchFamily="2" charset="-122"/>
              </a:rPr>
              <a:t>章）</a:t>
            </a:r>
            <a:endParaRPr lang="en-US" altLang="zh-CN" sz="2800" b="1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r>
              <a:rPr lang="zh-CN" altLang="en-US" sz="2000" b="1" dirty="0">
                <a:latin typeface="SimSun" panose="02010600030101010101" pitchFamily="2" charset="-122"/>
                <a:ea typeface="SimSun" panose="02010600030101010101" pitchFamily="2" charset="-122"/>
              </a:rPr>
              <a:t>犹大王</a:t>
            </a:r>
            <a:r>
              <a:rPr lang="zh-CN" altLang="en-US" sz="2000" b="1" dirty="0"/>
              <a:t>约兰登基到以色列王约阿施死南北国历史分述</a:t>
            </a:r>
            <a:r>
              <a:rPr lang="en-US" altLang="zh-CN" sz="2000" b="1" dirty="0"/>
              <a:t>		</a:t>
            </a:r>
            <a:r>
              <a:rPr lang="zh-CN" altLang="en-US" sz="2000" b="1" dirty="0"/>
              <a:t>（</a:t>
            </a:r>
            <a:r>
              <a:rPr lang="en-US" sz="2000" b="1" dirty="0"/>
              <a:t>8</a:t>
            </a:r>
            <a:r>
              <a:rPr lang="zh-CN" altLang="en-US" sz="2000" b="1" dirty="0"/>
              <a:t>：</a:t>
            </a:r>
            <a:r>
              <a:rPr lang="en-US" sz="2000" b="1" dirty="0"/>
              <a:t>16-13:25</a:t>
            </a:r>
            <a:r>
              <a:rPr lang="zh-CN" altLang="en-US" sz="2000" b="1" dirty="0"/>
              <a:t>）</a:t>
            </a:r>
            <a:endParaRPr lang="en-US" altLang="zh-CN" sz="2000" b="1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endParaRPr lang="zh-CN" altLang="en-US" sz="2800" b="1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r>
              <a:rPr lang="zh-CN" altLang="en-US" sz="2800" b="1" dirty="0">
                <a:latin typeface="SimSun" panose="02010600030101010101" pitchFamily="2" charset="-122"/>
                <a:ea typeface="SimSun" panose="02010600030101010101" pitchFamily="2" charset="-122"/>
              </a:rPr>
              <a:t>南国犹大历史至其亡于巴比伦</a:t>
            </a:r>
            <a:r>
              <a:rPr lang="en-US" altLang="zh-CN" sz="2800" b="1" dirty="0">
                <a:latin typeface="SimSun" panose="02010600030101010101" pitchFamily="2" charset="-122"/>
                <a:ea typeface="SimSun" panose="02010600030101010101" pitchFamily="2" charset="-122"/>
              </a:rPr>
              <a:t>			</a:t>
            </a:r>
            <a:r>
              <a:rPr lang="zh-CN" altLang="en-US" sz="2800" b="1" dirty="0">
                <a:latin typeface="SimSun" panose="02010600030101010101" pitchFamily="2" charset="-122"/>
                <a:ea typeface="SimSun" panose="02010600030101010101" pitchFamily="2" charset="-122"/>
              </a:rPr>
              <a:t>（</a:t>
            </a:r>
            <a:r>
              <a:rPr lang="en-US" altLang="zh-CN" sz="2800" b="1" dirty="0">
                <a:latin typeface="SimSun" panose="02010600030101010101" pitchFamily="2" charset="-122"/>
                <a:ea typeface="SimSun" panose="02010600030101010101" pitchFamily="2" charset="-122"/>
              </a:rPr>
              <a:t>18-25</a:t>
            </a:r>
            <a:r>
              <a:rPr lang="zh-CN" altLang="en-US" sz="2800" b="1" dirty="0">
                <a:latin typeface="SimSun" panose="02010600030101010101" pitchFamily="2" charset="-122"/>
                <a:ea typeface="SimSun" panose="02010600030101010101" pitchFamily="2" charset="-122"/>
              </a:rPr>
              <a:t>章）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885275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3">
            <a:extLst>
              <a:ext uri="{FF2B5EF4-FFF2-40B4-BE49-F238E27FC236}">
                <a16:creationId xmlns:a16="http://schemas.microsoft.com/office/drawing/2014/main" id="{E990C07F-10B7-44A9-964E-BC6DD0626D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5848" y="-71914"/>
            <a:ext cx="12590586" cy="7001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1B0E517-064C-420C-8567-162CD6B7231B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005840" y="1371601"/>
            <a:ext cx="10195560" cy="4229100"/>
          </a:xfrm>
        </p:spPr>
        <p:txBody>
          <a:bodyPr/>
          <a:lstStyle/>
          <a:p>
            <a:pPr marL="0" indent="0">
              <a:lnSpc>
                <a:spcPct val="120000"/>
              </a:lnSpc>
              <a:spcAft>
                <a:spcPct val="30000"/>
              </a:spcAft>
              <a:buNone/>
            </a:pPr>
            <a:r>
              <a:rPr lang="zh-CN" altLang="en-US" dirty="0">
                <a:latin typeface="SimHei" panose="02010609060101010101" pitchFamily="49" charset="-122"/>
                <a:ea typeface="SimHei" panose="02010609060101010101" pitchFamily="49" charset="-122"/>
              </a:rPr>
              <a:t>米拿现</a:t>
            </a:r>
            <a:r>
              <a:rPr lang="en-US" altLang="zh-CN" dirty="0">
                <a:latin typeface="SimHei" panose="02010609060101010101" pitchFamily="49" charset="-122"/>
                <a:ea typeface="SimHei" panose="02010609060101010101" pitchFamily="49" charset="-122"/>
              </a:rPr>
              <a:t>/</a:t>
            </a:r>
            <a:r>
              <a:rPr lang="zh-CN" altLang="en-US" dirty="0">
                <a:latin typeface="SimHei" panose="02010609060101010101" pitchFamily="49" charset="-122"/>
                <a:ea typeface="SimHei" panose="02010609060101010101" pitchFamily="49" charset="-122"/>
              </a:rPr>
              <a:t>比加辖王朝臣服于亚述。</a:t>
            </a:r>
            <a:endParaRPr lang="en-US" altLang="zh-CN" dirty="0">
              <a:latin typeface="SimHei" panose="02010609060101010101" pitchFamily="49" charset="-122"/>
              <a:ea typeface="SimHei" panose="02010609060101010101" pitchFamily="49" charset="-122"/>
            </a:endParaRPr>
          </a:p>
          <a:p>
            <a:pPr marL="0" indent="0">
              <a:lnSpc>
                <a:spcPct val="120000"/>
              </a:lnSpc>
              <a:spcAft>
                <a:spcPct val="30000"/>
              </a:spcAft>
              <a:buNone/>
            </a:pPr>
            <a:r>
              <a:rPr lang="zh-CN" altLang="en-US" dirty="0">
                <a:latin typeface="SimHei" panose="02010609060101010101" pitchFamily="49" charset="-122"/>
                <a:ea typeface="SimHei" panose="02010609060101010101" pitchFamily="49" charset="-122"/>
              </a:rPr>
              <a:t>比加和亚兰王利汛结盟，反抗亚述。</a:t>
            </a:r>
          </a:p>
          <a:p>
            <a:pPr marL="0" indent="0">
              <a:lnSpc>
                <a:spcPct val="120000"/>
              </a:lnSpc>
              <a:spcAft>
                <a:spcPct val="30000"/>
              </a:spcAft>
              <a:buNone/>
            </a:pPr>
            <a:r>
              <a:rPr lang="zh-CN" altLang="en-US" dirty="0">
                <a:latin typeface="SimHei" panose="02010609060101010101" pitchFamily="49" charset="-122"/>
                <a:ea typeface="SimHei" panose="02010609060101010101" pitchFamily="49" charset="-122"/>
              </a:rPr>
              <a:t>犹大不愿加入反亚述联盟，比加和利汛乃联手攻打犹大。</a:t>
            </a:r>
            <a:endParaRPr lang="zh-TW" altLang="en-US" dirty="0">
              <a:latin typeface="SimHei" panose="02010609060101010101" pitchFamily="49" charset="-122"/>
              <a:ea typeface="SimHei" panose="02010609060101010101" pitchFamily="49" charset="-122"/>
            </a:endParaRPr>
          </a:p>
          <a:p>
            <a:pPr marL="0" indent="0">
              <a:lnSpc>
                <a:spcPct val="120000"/>
              </a:lnSpc>
              <a:spcAft>
                <a:spcPct val="30000"/>
              </a:spcAft>
              <a:buNone/>
            </a:pPr>
            <a:endParaRPr lang="zh-CN" altLang="en-US" dirty="0">
              <a:latin typeface="SimHei" panose="02010609060101010101" pitchFamily="49" charset="-122"/>
              <a:ea typeface="SimHei" panose="02010609060101010101" pitchFamily="49" charset="-122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084679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3">
            <a:extLst>
              <a:ext uri="{FF2B5EF4-FFF2-40B4-BE49-F238E27FC236}">
                <a16:creationId xmlns:a16="http://schemas.microsoft.com/office/drawing/2014/main" id="{E990C07F-10B7-44A9-964E-BC6DD0626D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5848" y="-71914"/>
            <a:ext cx="12590586" cy="7001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1FC37D8F-276D-4427-A3FF-EADACCB248CB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4"/>
          <a:stretch>
            <a:fillRect/>
          </a:stretch>
        </p:blipFill>
        <p:spPr>
          <a:xfrm>
            <a:off x="3886200" y="92550"/>
            <a:ext cx="3633788" cy="683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374862"/>
      </p:ext>
    </p:extLst>
  </p:cSld>
  <p:clrMapOvr>
    <a:masterClrMapping/>
  </p:clrMapOvr>
  <p:transition spd="slow">
    <p:cover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3">
            <a:extLst>
              <a:ext uri="{FF2B5EF4-FFF2-40B4-BE49-F238E27FC236}">
                <a16:creationId xmlns:a16="http://schemas.microsoft.com/office/drawing/2014/main" id="{E990C07F-10B7-44A9-964E-BC6DD0626D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5848" y="-71914"/>
            <a:ext cx="12590586" cy="7001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1" name="Title 1">
            <a:extLst>
              <a:ext uri="{FF2B5EF4-FFF2-40B4-BE49-F238E27FC236}">
                <a16:creationId xmlns:a16="http://schemas.microsoft.com/office/drawing/2014/main" id="{BBEA167F-7066-442E-91B4-8642A3E0F6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40715"/>
          </a:xfrm>
        </p:spPr>
        <p:txBody>
          <a:bodyPr>
            <a:normAutofit/>
          </a:bodyPr>
          <a:lstStyle/>
          <a:p>
            <a:pPr algn="ctr"/>
            <a:r>
              <a:rPr lang="zh-CN" altLang="en-US" sz="3600" b="1" dirty="0"/>
              <a:t>历代志下</a:t>
            </a:r>
            <a:r>
              <a:rPr lang="en-US" altLang="zh-CN" sz="3600" b="1" dirty="0"/>
              <a:t>28</a:t>
            </a:r>
            <a:r>
              <a:rPr lang="zh-CN" altLang="en-US" sz="3600" b="1" dirty="0"/>
              <a:t>章</a:t>
            </a:r>
            <a:endParaRPr lang="en-US" altLang="en-US" sz="3600" b="1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1B0E517-064C-420C-8567-162CD6B723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7180" y="1371600"/>
            <a:ext cx="11056620" cy="4805363"/>
          </a:xfrm>
        </p:spPr>
        <p:txBody>
          <a:bodyPr>
            <a:normAutofit lnSpcReduction="10000"/>
          </a:bodyPr>
          <a:lstStyle/>
          <a:p>
            <a:r>
              <a:rPr lang="en-US" altLang="zh-CN" b="1" dirty="0"/>
              <a:t>1</a:t>
            </a:r>
            <a:r>
              <a:rPr lang="zh-CN" altLang="en-US" b="1" dirty="0"/>
              <a:t>亚哈斯登基的时候年二十岁，在耶路撒冷作王十六年。不像他祖大卫行耶和华眼中看为正的事，</a:t>
            </a:r>
          </a:p>
          <a:p>
            <a:r>
              <a:rPr lang="en-US" altLang="zh-CN" b="1" dirty="0"/>
              <a:t>2</a:t>
            </a:r>
            <a:r>
              <a:rPr lang="zh-CN" altLang="en-US" b="1" dirty="0"/>
              <a:t>却行以色列诸王的道，又铸造巴力的像，</a:t>
            </a:r>
          </a:p>
          <a:p>
            <a:r>
              <a:rPr lang="en-US" altLang="zh-CN" b="1" dirty="0"/>
              <a:t>3</a:t>
            </a:r>
            <a:r>
              <a:rPr lang="zh-CN" altLang="en-US" b="1" dirty="0"/>
              <a:t>并且在欣嫩子谷烧香，用火焚烧他的儿女，行耶和华在以色列人面前所驱逐的外邦人那可憎的事。</a:t>
            </a:r>
          </a:p>
          <a:p>
            <a:r>
              <a:rPr lang="en-US" altLang="zh-CN" b="1" dirty="0"/>
              <a:t>4</a:t>
            </a:r>
            <a:r>
              <a:rPr lang="zh-CN" altLang="en-US" b="1" dirty="0"/>
              <a:t>并在丘坛上，山冈上，各青翠树下献祭烧香。</a:t>
            </a:r>
          </a:p>
          <a:p>
            <a:r>
              <a:rPr lang="en-US" altLang="zh-CN" b="1" dirty="0"/>
              <a:t>5</a:t>
            </a:r>
            <a:r>
              <a:rPr lang="zh-CN" altLang="en-US" b="1" dirty="0"/>
              <a:t>所以，耶和华他的</a:t>
            </a:r>
            <a:r>
              <a:rPr lang="zh-CN" altLang="en-US" b="1" dirty="0">
                <a:solidFill>
                  <a:srgbClr val="FF0000"/>
                </a:solidFill>
              </a:rPr>
              <a:t>神将他交在亚兰王手里</a:t>
            </a:r>
            <a:r>
              <a:rPr lang="zh-CN" altLang="en-US" b="1" dirty="0"/>
              <a:t>。亚兰王打败他，掳了他许多的民，带到大马色去。</a:t>
            </a:r>
            <a:r>
              <a:rPr lang="zh-CN" altLang="en-US" b="1" dirty="0">
                <a:solidFill>
                  <a:srgbClr val="FF0000"/>
                </a:solidFill>
              </a:rPr>
              <a:t>神又将他交在以色列王手里</a:t>
            </a:r>
            <a:r>
              <a:rPr lang="zh-CN" altLang="en-US" b="1" dirty="0"/>
              <a:t>，以色列王向他大行杀戮。</a:t>
            </a:r>
            <a:endParaRPr lang="en-US" altLang="zh-CN" b="1" dirty="0"/>
          </a:p>
          <a:p>
            <a:r>
              <a:rPr lang="zh-CN" altLang="en-US" b="1" dirty="0"/>
              <a:t>利玛利的儿子比加一日杀了犹大人十二万，都是勇士，因为他们离弃了耶和华他们列祖的神。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608207295"/>
      </p:ext>
    </p:extLst>
  </p:cSld>
  <p:clrMapOvr>
    <a:masterClrMapping/>
  </p:clrMapOvr>
  <p:transition spd="slow">
    <p:cover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3">
            <a:extLst>
              <a:ext uri="{FF2B5EF4-FFF2-40B4-BE49-F238E27FC236}">
                <a16:creationId xmlns:a16="http://schemas.microsoft.com/office/drawing/2014/main" id="{E990C07F-10B7-44A9-964E-BC6DD0626D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5848" y="-71914"/>
            <a:ext cx="12590586" cy="7001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1" name="Title 1">
            <a:extLst>
              <a:ext uri="{FF2B5EF4-FFF2-40B4-BE49-F238E27FC236}">
                <a16:creationId xmlns:a16="http://schemas.microsoft.com/office/drawing/2014/main" id="{BBEA167F-7066-442E-91B4-8642A3E0F6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46080" cy="526415"/>
          </a:xfrm>
        </p:spPr>
        <p:txBody>
          <a:bodyPr>
            <a:normAutofit fontScale="90000"/>
          </a:bodyPr>
          <a:lstStyle/>
          <a:p>
            <a:pPr algn="ctr"/>
            <a:r>
              <a:rPr lang="zh-CN" altLang="en-US" sz="3600" b="1" i="0" dirty="0">
                <a:solidFill>
                  <a:srgbClr val="2A2A2A"/>
                </a:solidFill>
                <a:effectLst/>
                <a:latin typeface="Roboto Condensed" panose="02000000000000000000" pitchFamily="2" charset="0"/>
              </a:rPr>
              <a:t>以赛亚书</a:t>
            </a:r>
            <a:r>
              <a:rPr lang="en-US" altLang="zh-CN" sz="3600" b="1" i="0" dirty="0">
                <a:solidFill>
                  <a:srgbClr val="2A2A2A"/>
                </a:solidFill>
                <a:effectLst/>
                <a:latin typeface="Roboto Condensed" panose="02000000000000000000" pitchFamily="2" charset="0"/>
              </a:rPr>
              <a:t>7</a:t>
            </a:r>
            <a:r>
              <a:rPr lang="zh-CN" altLang="en-US" sz="3600" b="1" i="0" dirty="0">
                <a:solidFill>
                  <a:srgbClr val="2A2A2A"/>
                </a:solidFill>
                <a:effectLst/>
                <a:latin typeface="Roboto Condensed" panose="02000000000000000000" pitchFamily="2" charset="0"/>
              </a:rPr>
              <a:t>章</a:t>
            </a:r>
            <a:endParaRPr lang="en-US" altLang="en-US" sz="3600" b="1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1B0E517-064C-420C-8567-162CD6B723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7180" y="1097280"/>
            <a:ext cx="11521440" cy="5052061"/>
          </a:xfrm>
        </p:spPr>
        <p:txBody>
          <a:bodyPr>
            <a:normAutofit fontScale="85000" lnSpcReduction="20000"/>
          </a:bodyPr>
          <a:lstStyle/>
          <a:p>
            <a:r>
              <a:rPr lang="en-US" altLang="zh-CN" b="1" dirty="0"/>
              <a:t>1</a:t>
            </a:r>
            <a:r>
              <a:rPr lang="zh-CN" altLang="en-US" b="1" dirty="0"/>
              <a:t>乌西雅的孙子约坦的儿子犹大王亚哈斯在位的时候，亚兰王利汛，和利玛利的儿子以色列王比加上来攻打耶路撒冷，却不能攻取。</a:t>
            </a:r>
          </a:p>
          <a:p>
            <a:r>
              <a:rPr lang="en-US" altLang="zh-CN" b="1" dirty="0"/>
              <a:t>2</a:t>
            </a:r>
            <a:r>
              <a:rPr lang="zh-CN" altLang="en-US" b="1" dirty="0"/>
              <a:t>有人告诉大卫家说，</a:t>
            </a:r>
            <a:r>
              <a:rPr lang="zh-CN" altLang="en-US" b="1" dirty="0">
                <a:solidFill>
                  <a:srgbClr val="FF0000"/>
                </a:solidFill>
              </a:rPr>
              <a:t>亚兰与以法莲已经同盟</a:t>
            </a:r>
            <a:r>
              <a:rPr lang="zh-CN" altLang="en-US" b="1" dirty="0"/>
              <a:t>。王的心和百姓的心就都跳动，好像林中的树被风吹动一样。</a:t>
            </a:r>
          </a:p>
          <a:p>
            <a:r>
              <a:rPr lang="en-US" altLang="zh-CN" b="1" dirty="0"/>
              <a:t>3</a:t>
            </a:r>
            <a:r>
              <a:rPr lang="zh-CN" altLang="en-US" b="1" dirty="0"/>
              <a:t>耶和华对以赛亚说，你和你的儿子施亚雅述出去，到上池的水沟头，在漂布地的大路上，去迎接亚哈斯。</a:t>
            </a:r>
          </a:p>
          <a:p>
            <a:r>
              <a:rPr lang="en-US" altLang="zh-CN" b="1" dirty="0"/>
              <a:t>4</a:t>
            </a:r>
            <a:r>
              <a:rPr lang="zh-CN" altLang="en-US" b="1" dirty="0"/>
              <a:t>对他说，你要谨慎安静。不要因亚兰王利汛，和利玛利的儿子，这两个冒烟的火把头所发的烈怒害怕，也不要心里胆怯。</a:t>
            </a:r>
          </a:p>
          <a:p>
            <a:r>
              <a:rPr lang="en-US" altLang="zh-CN" b="1" dirty="0"/>
              <a:t>5</a:t>
            </a:r>
            <a:r>
              <a:rPr lang="zh-CN" altLang="en-US" b="1" dirty="0"/>
              <a:t>因为亚兰，和以法莲，并利玛利的儿子，设恶谋害你，</a:t>
            </a:r>
          </a:p>
          <a:p>
            <a:r>
              <a:rPr lang="en-US" altLang="zh-CN" b="1" dirty="0"/>
              <a:t>6</a:t>
            </a:r>
            <a:r>
              <a:rPr lang="zh-CN" altLang="en-US" b="1" dirty="0"/>
              <a:t>说，我们可以上去，攻击犹大，扰乱它，攻破它，在其中立他比勒的儿子为王。</a:t>
            </a:r>
          </a:p>
          <a:p>
            <a:r>
              <a:rPr lang="en-US" altLang="zh-CN" b="1" dirty="0"/>
              <a:t>7</a:t>
            </a:r>
            <a:r>
              <a:rPr lang="zh-CN" altLang="en-US" b="1" dirty="0"/>
              <a:t>所以主耶和华如此说，</a:t>
            </a:r>
            <a:r>
              <a:rPr lang="zh-CN" altLang="en-US" b="1" dirty="0">
                <a:solidFill>
                  <a:srgbClr val="FF0000"/>
                </a:solidFill>
              </a:rPr>
              <a:t>这所谋的必立不住，也不得成就。</a:t>
            </a:r>
          </a:p>
          <a:p>
            <a:r>
              <a:rPr lang="en-US" altLang="zh-CN" b="1" dirty="0"/>
              <a:t>8</a:t>
            </a:r>
            <a:r>
              <a:rPr lang="zh-CN" altLang="en-US" b="1" dirty="0"/>
              <a:t>原来亚兰的首城是大马色，大马色的首领是利汛。</a:t>
            </a:r>
            <a:r>
              <a:rPr lang="zh-CN" altLang="en-US" b="1" dirty="0">
                <a:solidFill>
                  <a:srgbClr val="FF0000"/>
                </a:solidFill>
              </a:rPr>
              <a:t>六十五年之内，以法莲必然破坏，不再成为国民。</a:t>
            </a:r>
          </a:p>
          <a:p>
            <a:r>
              <a:rPr lang="en-US" altLang="zh-CN" b="1" dirty="0"/>
              <a:t>9</a:t>
            </a:r>
            <a:r>
              <a:rPr lang="zh-CN" altLang="en-US" b="1" dirty="0"/>
              <a:t>以法莲的首城是撒玛利亚，撒玛利亚的首领是利玛利的儿子。</a:t>
            </a:r>
            <a:r>
              <a:rPr lang="zh-CN" altLang="en-US" b="1" dirty="0">
                <a:solidFill>
                  <a:srgbClr val="FF0000"/>
                </a:solidFill>
              </a:rPr>
              <a:t>你们若是不信，定然不得立稳。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414678"/>
      </p:ext>
    </p:extLst>
  </p:cSld>
  <p:clrMapOvr>
    <a:masterClrMapping/>
  </p:clrMapOvr>
  <p:transition spd="slow">
    <p:cover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3">
            <a:extLst>
              <a:ext uri="{FF2B5EF4-FFF2-40B4-BE49-F238E27FC236}">
                <a16:creationId xmlns:a16="http://schemas.microsoft.com/office/drawing/2014/main" id="{E990C07F-10B7-44A9-964E-BC6DD0626D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5848" y="-71914"/>
            <a:ext cx="12590586" cy="7001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1" name="Title 1">
            <a:extLst>
              <a:ext uri="{FF2B5EF4-FFF2-40B4-BE49-F238E27FC236}">
                <a16:creationId xmlns:a16="http://schemas.microsoft.com/office/drawing/2014/main" id="{BBEA167F-7066-442E-91B4-8642A3E0F6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07550"/>
          </a:xfrm>
        </p:spPr>
        <p:txBody>
          <a:bodyPr>
            <a:normAutofit/>
          </a:bodyPr>
          <a:lstStyle/>
          <a:p>
            <a:pPr algn="ctr"/>
            <a:r>
              <a:rPr lang="zh-CN" altLang="en-US" sz="3600" b="1" dirty="0"/>
              <a:t>历代志下</a:t>
            </a:r>
            <a:r>
              <a:rPr lang="en-US" altLang="zh-CN" sz="3600" b="1" dirty="0"/>
              <a:t>28</a:t>
            </a:r>
            <a:r>
              <a:rPr lang="zh-CN" altLang="en-US" sz="3600" b="1" dirty="0"/>
              <a:t>章</a:t>
            </a:r>
            <a:endParaRPr lang="en-US" altLang="en-US" sz="3600" b="1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1B0E517-064C-420C-8567-162CD6B723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0040" y="1072676"/>
            <a:ext cx="11681460" cy="5168104"/>
          </a:xfrm>
        </p:spPr>
        <p:txBody>
          <a:bodyPr>
            <a:noAutofit/>
          </a:bodyPr>
          <a:lstStyle/>
          <a:p>
            <a:r>
              <a:rPr lang="en-US" altLang="zh-CN" sz="2400" b="1" dirty="0"/>
              <a:t>16</a:t>
            </a:r>
            <a:r>
              <a:rPr lang="zh-CN" altLang="en-US" sz="2400" b="1" dirty="0"/>
              <a:t>那时，亚哈斯王差遣人去见亚述诸王，求他们帮助。</a:t>
            </a:r>
          </a:p>
          <a:p>
            <a:r>
              <a:rPr lang="en-US" altLang="zh-CN" sz="2400" b="1" dirty="0"/>
              <a:t>17</a:t>
            </a:r>
            <a:r>
              <a:rPr lang="zh-CN" altLang="en-US" sz="2400" b="1" dirty="0"/>
              <a:t>因为</a:t>
            </a:r>
            <a:r>
              <a:rPr lang="zh-CN" altLang="en-US" sz="2400" b="1" dirty="0">
                <a:solidFill>
                  <a:srgbClr val="FF0000"/>
                </a:solidFill>
              </a:rPr>
              <a:t>以东人</a:t>
            </a:r>
            <a:r>
              <a:rPr lang="zh-CN" altLang="en-US" sz="2400" b="1" dirty="0"/>
              <a:t>又来攻击犹大，掳掠子民。</a:t>
            </a:r>
          </a:p>
          <a:p>
            <a:r>
              <a:rPr lang="en-US" altLang="zh-CN" sz="2400" b="1" dirty="0"/>
              <a:t>18</a:t>
            </a:r>
            <a:r>
              <a:rPr lang="zh-CN" altLang="en-US" sz="2400" b="1" dirty="0">
                <a:solidFill>
                  <a:srgbClr val="FF0000"/>
                </a:solidFill>
              </a:rPr>
              <a:t>非利士人</a:t>
            </a:r>
            <a:r>
              <a:rPr lang="zh-CN" altLang="en-US" sz="2400" b="1" dirty="0"/>
              <a:t>也来侵占高原和犹大南方的城邑，取了伯示麦，亚雅仑，基低罗，</a:t>
            </a:r>
            <a:r>
              <a:rPr lang="en-US" altLang="zh-CN" sz="2400" b="1" dirty="0"/>
              <a:t>……</a:t>
            </a:r>
            <a:endParaRPr lang="zh-CN" altLang="en-US" sz="2400" b="1" dirty="0"/>
          </a:p>
          <a:p>
            <a:r>
              <a:rPr lang="en-US" altLang="zh-CN" sz="2400" b="1" dirty="0"/>
              <a:t>19</a:t>
            </a:r>
            <a:r>
              <a:rPr lang="zh-CN" altLang="en-US" sz="2400" b="1" dirty="0"/>
              <a:t>因为以色列王亚哈斯在犹大放肆，大大干犯耶和华，所以耶和华使犹大卑微。</a:t>
            </a:r>
          </a:p>
          <a:p>
            <a:r>
              <a:rPr lang="en-US" altLang="zh-CN" sz="2400" b="1" dirty="0"/>
              <a:t>20</a:t>
            </a:r>
            <a:r>
              <a:rPr lang="zh-CN" altLang="en-US" sz="2400" b="1" dirty="0">
                <a:solidFill>
                  <a:srgbClr val="FF0000"/>
                </a:solidFill>
              </a:rPr>
              <a:t>亚述王提革拉毗尼色上来，却没有帮助他，反倒欺凌他。</a:t>
            </a:r>
          </a:p>
          <a:p>
            <a:r>
              <a:rPr lang="en-US" altLang="zh-CN" sz="2400" b="1" dirty="0"/>
              <a:t>21</a:t>
            </a:r>
            <a:r>
              <a:rPr lang="zh-CN" altLang="en-US" sz="2400" b="1" dirty="0"/>
              <a:t>亚哈斯从耶和华殿里和王宫中</a:t>
            </a:r>
            <a:r>
              <a:rPr lang="en-US" altLang="zh-CN" sz="2400" b="1" dirty="0"/>
              <a:t>,</a:t>
            </a:r>
            <a:r>
              <a:rPr lang="zh-CN" altLang="en-US" sz="2400" b="1" dirty="0"/>
              <a:t>并首领家内所取的财宝给了亚述王，</a:t>
            </a:r>
            <a:r>
              <a:rPr lang="zh-CN" altLang="en-US" sz="2400" b="1" dirty="0">
                <a:solidFill>
                  <a:srgbClr val="FF0000"/>
                </a:solidFill>
              </a:rPr>
              <a:t>这也无济于事。</a:t>
            </a:r>
          </a:p>
          <a:p>
            <a:r>
              <a:rPr lang="en-US" altLang="zh-CN" sz="2400" b="1" dirty="0"/>
              <a:t>22</a:t>
            </a:r>
            <a:r>
              <a:rPr lang="zh-CN" altLang="en-US" sz="2400" b="1" dirty="0"/>
              <a:t>这亚哈斯王</a:t>
            </a:r>
            <a:r>
              <a:rPr lang="zh-CN" altLang="en-US" sz="2400" b="1" dirty="0">
                <a:solidFill>
                  <a:srgbClr val="FF0000"/>
                </a:solidFill>
              </a:rPr>
              <a:t>在急难的时候，越发得罪耶和华。</a:t>
            </a:r>
          </a:p>
          <a:p>
            <a:r>
              <a:rPr lang="en-US" altLang="zh-CN" sz="2400" b="1" dirty="0"/>
              <a:t>23</a:t>
            </a:r>
            <a:r>
              <a:rPr lang="zh-CN" altLang="en-US" sz="2400" b="1" dirty="0">
                <a:solidFill>
                  <a:srgbClr val="FF0000"/>
                </a:solidFill>
              </a:rPr>
              <a:t>他祭祀攻击他的大马色之神</a:t>
            </a:r>
            <a:r>
              <a:rPr lang="zh-CN" altLang="en-US" sz="2400" b="1" dirty="0"/>
              <a:t>，说，因为亚兰王的神帮助他们，我也献祭与他，他好帮助我。但那些神使他和以色列众人败亡了。</a:t>
            </a:r>
          </a:p>
          <a:p>
            <a:r>
              <a:rPr lang="en-US" altLang="zh-CN" sz="2400" b="1" dirty="0"/>
              <a:t>24</a:t>
            </a:r>
            <a:r>
              <a:rPr lang="zh-CN" altLang="en-US" sz="2400" b="1" dirty="0"/>
              <a:t>亚哈斯将神殿里的器皿都聚了来，毁坏了，且封锁耶和华殿的门。在耶路撒冷各处的拐角建筑祭坛，</a:t>
            </a:r>
          </a:p>
          <a:p>
            <a:r>
              <a:rPr lang="en-US" altLang="zh-CN" sz="2400" b="1" dirty="0"/>
              <a:t>25</a:t>
            </a:r>
            <a:r>
              <a:rPr lang="zh-CN" altLang="en-US" sz="2400" b="1" dirty="0"/>
              <a:t>又在犹大各城建立丘坛，与别神烧香，惹动耶和华他列祖神的怒气。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655914406"/>
      </p:ext>
    </p:extLst>
  </p:cSld>
  <p:clrMapOvr>
    <a:masterClrMapping/>
  </p:clrMapOvr>
  <p:transition spd="slow">
    <p:cover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3">
            <a:extLst>
              <a:ext uri="{FF2B5EF4-FFF2-40B4-BE49-F238E27FC236}">
                <a16:creationId xmlns:a16="http://schemas.microsoft.com/office/drawing/2014/main" id="{E990C07F-10B7-44A9-964E-BC6DD0626D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5848" y="-71914"/>
            <a:ext cx="12590586" cy="7001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1" name="Title 1">
            <a:extLst>
              <a:ext uri="{FF2B5EF4-FFF2-40B4-BE49-F238E27FC236}">
                <a16:creationId xmlns:a16="http://schemas.microsoft.com/office/drawing/2014/main" id="{BBEA167F-7066-442E-91B4-8642A3E0F6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CN" altLang="en-US" b="1" dirty="0"/>
              <a:t>历代志下</a:t>
            </a:r>
            <a:r>
              <a:rPr lang="en-US" altLang="zh-CN" b="1" dirty="0"/>
              <a:t>30</a:t>
            </a:r>
            <a:r>
              <a:rPr lang="zh-CN" altLang="en-US" b="1" dirty="0"/>
              <a:t>章</a:t>
            </a:r>
            <a:endParaRPr lang="en-US" altLang="en-US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1B0E517-064C-420C-8567-162CD6B723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sz="2800" b="1" dirty="0"/>
              <a:t>希西家差遣人去见以色列和犹大众人，又写信给以法莲和玛拿西人，叫他们到耶路撒冷耶和华的殿，向耶和华以色列的神守逾越节。</a:t>
            </a:r>
          </a:p>
          <a:p>
            <a:r>
              <a:rPr lang="en-US" altLang="zh-CN" sz="2800" b="1" dirty="0"/>
              <a:t>2</a:t>
            </a:r>
            <a:r>
              <a:rPr lang="zh-CN" altLang="en-US" sz="2800" b="1" dirty="0"/>
              <a:t>因为王和众首领，并耶路撒冷全会众已经商议，要在</a:t>
            </a:r>
            <a:r>
              <a:rPr lang="zh-CN" altLang="en-US" sz="2800" b="1" dirty="0">
                <a:solidFill>
                  <a:srgbClr val="FF0000"/>
                </a:solidFill>
              </a:rPr>
              <a:t>二月内守逾越节</a:t>
            </a:r>
            <a:r>
              <a:rPr lang="zh-CN" altLang="en-US" sz="2800" b="1" dirty="0"/>
              <a:t>。</a:t>
            </a:r>
          </a:p>
          <a:p>
            <a:r>
              <a:rPr lang="en-US" altLang="zh-CN" sz="2800" b="1" dirty="0"/>
              <a:t>3</a:t>
            </a:r>
            <a:r>
              <a:rPr lang="zh-CN" altLang="en-US" sz="2800" b="1" dirty="0"/>
              <a:t>正月（原文作那时）间他们不能守。因为自洁的祭司尚不敷用，百姓也没有聚集在耶路撒冷。</a:t>
            </a:r>
            <a:endParaRPr lang="en-US" altLang="en-US" sz="2800" b="1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4094797"/>
      </p:ext>
    </p:extLst>
  </p:cSld>
  <p:clrMapOvr>
    <a:masterClrMapping/>
  </p:clrMapOvr>
  <p:transition spd="slow">
    <p:cover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3">
            <a:extLst>
              <a:ext uri="{FF2B5EF4-FFF2-40B4-BE49-F238E27FC236}">
                <a16:creationId xmlns:a16="http://schemas.microsoft.com/office/drawing/2014/main" id="{E990C07F-10B7-44A9-964E-BC6DD0626D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5848" y="-71914"/>
            <a:ext cx="12590586" cy="7001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1" name="Title 1">
            <a:extLst>
              <a:ext uri="{FF2B5EF4-FFF2-40B4-BE49-F238E27FC236}">
                <a16:creationId xmlns:a16="http://schemas.microsoft.com/office/drawing/2014/main" id="{BBEA167F-7066-442E-91B4-8642A3E0F6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z="4400" b="1" dirty="0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  <a:cs typeface="+mn-cs"/>
              </a:rPr>
              <a:t>亚述帝国与以色列国灭亡时期有关的君王：</a:t>
            </a:r>
            <a:endParaRPr lang="en-US" altLang="en-US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1B0E517-064C-420C-8567-162CD6B723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b="1" dirty="0"/>
              <a:t>提革拉毗列色三世</a:t>
            </a:r>
            <a:r>
              <a:rPr lang="en-US" altLang="en-US" b="1" dirty="0"/>
              <a:t>（</a:t>
            </a:r>
            <a:r>
              <a:rPr lang="zh-CN" altLang="en-US" b="1" dirty="0"/>
              <a:t>普勒，</a:t>
            </a:r>
            <a:r>
              <a:rPr lang="en-US" altLang="en-US" b="1" dirty="0" err="1"/>
              <a:t>Pul</a:t>
            </a:r>
            <a:r>
              <a:rPr lang="en-US" altLang="en-US" b="1" dirty="0"/>
              <a:t>） </a:t>
            </a:r>
            <a:r>
              <a:rPr lang="zh-CN" altLang="en-US" b="1" dirty="0"/>
              <a:t>	</a:t>
            </a:r>
            <a:r>
              <a:rPr lang="en-US" altLang="zh-CN" b="1" dirty="0"/>
              <a:t>	745-727</a:t>
            </a:r>
          </a:p>
          <a:p>
            <a:r>
              <a:rPr lang="zh-CN" altLang="en-US" b="1" dirty="0">
                <a:solidFill>
                  <a:srgbClr val="FF0000"/>
                </a:solidFill>
              </a:rPr>
              <a:t>撒缦以色五世（</a:t>
            </a:r>
            <a:r>
              <a:rPr lang="en-US" altLang="en-US" b="1" dirty="0" err="1">
                <a:solidFill>
                  <a:srgbClr val="FF0000"/>
                </a:solidFill>
              </a:rPr>
              <a:t>ShalmaneserⅤ</a:t>
            </a:r>
            <a:r>
              <a:rPr lang="en-US" altLang="en-US" b="1" dirty="0">
                <a:solidFill>
                  <a:srgbClr val="FF0000"/>
                </a:solidFill>
              </a:rPr>
              <a:t>）		</a:t>
            </a:r>
            <a:r>
              <a:rPr lang="en-US" altLang="zh-CN" b="1" dirty="0">
                <a:solidFill>
                  <a:srgbClr val="FF0000"/>
                </a:solidFill>
              </a:rPr>
              <a:t>727-722</a:t>
            </a:r>
          </a:p>
          <a:p>
            <a:pPr marL="0" indent="0">
              <a:buNone/>
            </a:pPr>
            <a:r>
              <a:rPr lang="en-US" altLang="zh-CN" b="1" dirty="0">
                <a:solidFill>
                  <a:srgbClr val="FF0000"/>
                </a:solidFill>
              </a:rPr>
              <a:t>    (</a:t>
            </a:r>
            <a:r>
              <a:rPr lang="zh-CN" altLang="en-US" b="1" dirty="0">
                <a:solidFill>
                  <a:srgbClr val="FF0000"/>
                </a:solidFill>
              </a:rPr>
              <a:t>围攻撒玛利亚三年，并于</a:t>
            </a:r>
            <a:r>
              <a:rPr lang="en-US" altLang="zh-CN" b="1" dirty="0">
                <a:solidFill>
                  <a:srgbClr val="FF0000"/>
                </a:solidFill>
              </a:rPr>
              <a:t>722</a:t>
            </a:r>
            <a:r>
              <a:rPr lang="zh-CN" altLang="en-US" b="1" dirty="0">
                <a:solidFill>
                  <a:srgbClr val="FF0000"/>
                </a:solidFill>
              </a:rPr>
              <a:t>年攻陷该城</a:t>
            </a:r>
            <a:r>
              <a:rPr lang="en-US" altLang="zh-CN" b="1" dirty="0">
                <a:solidFill>
                  <a:srgbClr val="FF0000"/>
                </a:solidFill>
              </a:rPr>
              <a:t>)</a:t>
            </a:r>
            <a:r>
              <a:rPr lang="zh-CN" altLang="en-US" b="1" dirty="0">
                <a:solidFill>
                  <a:srgbClr val="FF0000"/>
                </a:solidFill>
              </a:rPr>
              <a:t>	</a:t>
            </a:r>
            <a:endParaRPr lang="en-US" altLang="zh-CN" b="1" dirty="0">
              <a:solidFill>
                <a:srgbClr val="FF0000"/>
              </a:solidFill>
            </a:endParaRPr>
          </a:p>
          <a:p>
            <a:r>
              <a:rPr lang="zh-CN" altLang="en-US" b="1" dirty="0"/>
              <a:t>撒珥根二世（</a:t>
            </a:r>
            <a:r>
              <a:rPr lang="en-US" altLang="en-US" b="1" dirty="0" err="1"/>
              <a:t>SargonⅡ</a:t>
            </a:r>
            <a:r>
              <a:rPr lang="en-US" altLang="en-US" b="1" dirty="0"/>
              <a:t>） 			722-705</a:t>
            </a:r>
          </a:p>
          <a:p>
            <a:pPr marL="0" indent="0">
              <a:buNone/>
            </a:pPr>
            <a:r>
              <a:rPr lang="en-US" altLang="en-US" b="1" dirty="0"/>
              <a:t>（</a:t>
            </a:r>
            <a:r>
              <a:rPr lang="zh-CN" altLang="en-US" b="1" dirty="0"/>
              <a:t>撒缦以色五世于公元前</a:t>
            </a:r>
            <a:r>
              <a:rPr lang="en-US" altLang="zh-CN" b="1" dirty="0"/>
              <a:t>722</a:t>
            </a:r>
            <a:r>
              <a:rPr lang="zh-CN" altLang="en-US" b="1" dirty="0"/>
              <a:t>年驾崩，撒珥根二世于</a:t>
            </a:r>
            <a:r>
              <a:rPr lang="en-US" altLang="zh-CN" b="1" dirty="0"/>
              <a:t>721</a:t>
            </a:r>
            <a:r>
              <a:rPr lang="zh-CN" altLang="en-US" b="1" dirty="0"/>
              <a:t>年在撒玛利亚进行扫尾工作）</a:t>
            </a:r>
            <a:endParaRPr lang="en-US" altLang="zh-CN" b="1" dirty="0"/>
          </a:p>
          <a:p>
            <a:r>
              <a:rPr lang="zh-CN" altLang="en-US" b="1" dirty="0"/>
              <a:t>西拿基立（</a:t>
            </a:r>
            <a:r>
              <a:rPr lang="en-US" altLang="en-US" b="1" dirty="0"/>
              <a:t>Sennacherib）			705-681</a:t>
            </a:r>
          </a:p>
          <a:p>
            <a:r>
              <a:rPr lang="zh-CN" altLang="en-US" b="1" dirty="0"/>
              <a:t>以撒哈顿（</a:t>
            </a:r>
            <a:r>
              <a:rPr lang="en-US" altLang="en-US" b="1" dirty="0"/>
              <a:t>Esarhaddon）			681-669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5351921"/>
      </p:ext>
    </p:extLst>
  </p:cSld>
  <p:clrMapOvr>
    <a:masterClrMapping/>
  </p:clrMapOvr>
  <p:transition spd="slow">
    <p:cover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3">
            <a:extLst>
              <a:ext uri="{FF2B5EF4-FFF2-40B4-BE49-F238E27FC236}">
                <a16:creationId xmlns:a16="http://schemas.microsoft.com/office/drawing/2014/main" id="{E990C07F-10B7-44A9-964E-BC6DD0626D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5848" y="-71914"/>
            <a:ext cx="12590586" cy="7001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7">
            <a:extLst>
              <a:ext uri="{FF2B5EF4-FFF2-40B4-BE49-F238E27FC236}">
                <a16:creationId xmlns:a16="http://schemas.microsoft.com/office/drawing/2014/main" id="{1C044C0C-3691-495C-BAE5-7661D379E3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3525" y="-9524"/>
            <a:ext cx="9144000" cy="6757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3314900"/>
      </p:ext>
    </p:extLst>
  </p:cSld>
  <p:clrMapOvr>
    <a:masterClrMapping/>
  </p:clrMapOvr>
  <p:transition spd="slow">
    <p:cover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3">
            <a:extLst>
              <a:ext uri="{FF2B5EF4-FFF2-40B4-BE49-F238E27FC236}">
                <a16:creationId xmlns:a16="http://schemas.microsoft.com/office/drawing/2014/main" id="{E990C07F-10B7-44A9-964E-BC6DD0626D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5848" y="-71914"/>
            <a:ext cx="12590586" cy="7001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1" name="Title 1">
            <a:extLst>
              <a:ext uri="{FF2B5EF4-FFF2-40B4-BE49-F238E27FC236}">
                <a16:creationId xmlns:a16="http://schemas.microsoft.com/office/drawing/2014/main" id="{BBEA167F-7066-442E-91B4-8642A3E0F6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CN" altLang="en-US" b="1" dirty="0"/>
              <a:t>申命记</a:t>
            </a:r>
            <a:r>
              <a:rPr lang="en-US" altLang="zh-CN" b="1" dirty="0"/>
              <a:t>6</a:t>
            </a:r>
            <a:r>
              <a:rPr lang="zh-CN" altLang="en-US" b="1" dirty="0"/>
              <a:t>章</a:t>
            </a:r>
            <a:endParaRPr lang="en-US" altLang="en-US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1B0E517-064C-420C-8567-162CD6B723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sz="2800" b="1" dirty="0"/>
              <a:t>4</a:t>
            </a:r>
            <a:r>
              <a:rPr lang="zh-CN" altLang="en-US" sz="2800" b="1" dirty="0"/>
              <a:t>以色列阿，你要听。</a:t>
            </a:r>
            <a:r>
              <a:rPr lang="zh-CN" altLang="en-US" sz="2800" b="1" dirty="0">
                <a:solidFill>
                  <a:srgbClr val="FF0000"/>
                </a:solidFill>
              </a:rPr>
              <a:t>耶和华我们神是独一的主。</a:t>
            </a:r>
          </a:p>
          <a:p>
            <a:r>
              <a:rPr lang="en-US" altLang="zh-CN" sz="2800" b="1" dirty="0"/>
              <a:t>5</a:t>
            </a:r>
            <a:r>
              <a:rPr lang="zh-CN" altLang="en-US" sz="2800" b="1" dirty="0"/>
              <a:t>你要尽心，尽性，尽力爱耶和华你的神。</a:t>
            </a:r>
          </a:p>
          <a:p>
            <a:r>
              <a:rPr lang="en-US" altLang="zh-CN" sz="2800" b="1" dirty="0"/>
              <a:t>6</a:t>
            </a:r>
            <a:r>
              <a:rPr lang="zh-CN" altLang="en-US" sz="2800" b="1" dirty="0"/>
              <a:t>我今日所吩咐你的话都要记在心上，</a:t>
            </a:r>
          </a:p>
          <a:p>
            <a:r>
              <a:rPr lang="en-US" altLang="zh-CN" sz="2800" b="1" dirty="0"/>
              <a:t>7</a:t>
            </a:r>
            <a:r>
              <a:rPr lang="zh-CN" altLang="en-US" sz="2800" b="1" dirty="0"/>
              <a:t>也要殷勤教训你的儿女。无论你坐在家里，行在路上，躺下，起来，都要谈论。</a:t>
            </a:r>
          </a:p>
          <a:p>
            <a:r>
              <a:rPr lang="en-US" altLang="zh-CN" sz="2800" b="1" dirty="0"/>
              <a:t>8</a:t>
            </a:r>
            <a:r>
              <a:rPr lang="zh-CN" altLang="en-US" sz="2800" b="1" dirty="0"/>
              <a:t>也要系在手上为记号，戴在额上为经文。</a:t>
            </a:r>
            <a:endParaRPr lang="en-US" altLang="en-US" sz="2800" b="1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7997993"/>
      </p:ext>
    </p:extLst>
  </p:cSld>
  <p:clrMapOvr>
    <a:masterClrMapping/>
  </p:clrMapOvr>
  <p:transition spd="slow">
    <p:cover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3">
            <a:extLst>
              <a:ext uri="{FF2B5EF4-FFF2-40B4-BE49-F238E27FC236}">
                <a16:creationId xmlns:a16="http://schemas.microsoft.com/office/drawing/2014/main" id="{E990C07F-10B7-44A9-964E-BC6DD0626D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5848" y="-71914"/>
            <a:ext cx="12590586" cy="7001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1" name="Title 1">
            <a:extLst>
              <a:ext uri="{FF2B5EF4-FFF2-40B4-BE49-F238E27FC236}">
                <a16:creationId xmlns:a16="http://schemas.microsoft.com/office/drawing/2014/main" id="{BBEA167F-7066-442E-91B4-8642A3E0F6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CN" altLang="en-US" b="1" dirty="0"/>
              <a:t>列王纪上</a:t>
            </a:r>
            <a:r>
              <a:rPr lang="en-US" altLang="zh-CN" b="1" dirty="0"/>
              <a:t>13</a:t>
            </a:r>
            <a:r>
              <a:rPr lang="zh-CN" altLang="en-US" b="1" dirty="0"/>
              <a:t>章</a:t>
            </a:r>
            <a:endParaRPr lang="en-US" altLang="en-US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1B0E517-064C-420C-8567-162CD6B723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486275"/>
          </a:xfrm>
        </p:spPr>
        <p:txBody>
          <a:bodyPr>
            <a:normAutofit fontScale="92500" lnSpcReduction="20000"/>
          </a:bodyPr>
          <a:lstStyle/>
          <a:p>
            <a:r>
              <a:rPr lang="en-US" altLang="zh-CN" b="1" dirty="0"/>
              <a:t>1</a:t>
            </a:r>
            <a:r>
              <a:rPr lang="zh-CN" altLang="en-US" b="1" dirty="0"/>
              <a:t>那时，有一个神人奉耶和华的命从犹大来到伯特利。耶罗波安正站在坛旁要烧香。</a:t>
            </a:r>
          </a:p>
          <a:p>
            <a:r>
              <a:rPr lang="en-US" altLang="zh-CN" b="1" dirty="0"/>
              <a:t>2</a:t>
            </a:r>
            <a:r>
              <a:rPr lang="zh-CN" altLang="en-US" b="1" dirty="0"/>
              <a:t>神人奉耶和华的命向坛呼叫，说，坛哪，坛哪。耶和华如此说，大卫家里必生一个儿子，名叫约西亚，他必将丘坛的祭司，就是在你上面烧香的，杀在你上面，人的骨头也必烧在你上面。</a:t>
            </a:r>
          </a:p>
          <a:p>
            <a:r>
              <a:rPr lang="en-US" altLang="zh-CN" b="1" dirty="0"/>
              <a:t>3</a:t>
            </a:r>
            <a:r>
              <a:rPr lang="zh-CN" altLang="en-US" b="1" dirty="0"/>
              <a:t>当日，神人设个预兆，说，这坛必破裂，坛上的灰必倾撒，这是耶和华说的预兆。</a:t>
            </a:r>
          </a:p>
          <a:p>
            <a:r>
              <a:rPr lang="en-US" altLang="zh-CN" b="1" dirty="0"/>
              <a:t>4</a:t>
            </a:r>
            <a:r>
              <a:rPr lang="zh-CN" altLang="en-US" b="1" dirty="0"/>
              <a:t>耶罗波安王听见神人向伯特利的坛所呼叫的话，就从坛上伸手，说，拿住他吧。王向神人所伸的手就枯干了，不能弯回。</a:t>
            </a:r>
          </a:p>
          <a:p>
            <a:r>
              <a:rPr lang="en-US" altLang="zh-CN" b="1" dirty="0"/>
              <a:t>5</a:t>
            </a:r>
            <a:r>
              <a:rPr lang="zh-CN" altLang="en-US" b="1" dirty="0"/>
              <a:t>坛也破裂了，坛上的灰倾撒了，正如神人奉耶和华的命所设的预兆。</a:t>
            </a:r>
          </a:p>
          <a:p>
            <a:r>
              <a:rPr lang="en-US" altLang="zh-CN" b="1" dirty="0"/>
              <a:t>6</a:t>
            </a:r>
            <a:r>
              <a:rPr lang="zh-CN" altLang="en-US" b="1" dirty="0"/>
              <a:t>王对神人说，请你为我祷告，求耶和华你神的恩典使我的手复原。于是神人祈祷耶和华，王的手就复了原，仍如寻常一样。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229660692"/>
      </p:ext>
    </p:extLst>
  </p:cSld>
  <p:clrMapOvr>
    <a:masterClrMapping/>
  </p:clrMapOvr>
  <p:transition spd="slow">
    <p:cover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3">
            <a:extLst>
              <a:ext uri="{FF2B5EF4-FFF2-40B4-BE49-F238E27FC236}">
                <a16:creationId xmlns:a16="http://schemas.microsoft.com/office/drawing/2014/main" id="{E990C07F-10B7-44A9-964E-BC6DD0626D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5848" y="-71914"/>
            <a:ext cx="12590586" cy="7001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1" name="Title 1">
            <a:extLst>
              <a:ext uri="{FF2B5EF4-FFF2-40B4-BE49-F238E27FC236}">
                <a16:creationId xmlns:a16="http://schemas.microsoft.com/office/drawing/2014/main" id="{BBEA167F-7066-442E-91B4-8642A3E0F6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br>
              <a:rPr lang="en-US" altLang="zh-CN" sz="3200" b="1" dirty="0">
                <a:latin typeface="SimSun" panose="02010600030101010101" pitchFamily="2" charset="-122"/>
                <a:ea typeface="SimSun" panose="02010600030101010101" pitchFamily="2" charset="-122"/>
              </a:rPr>
            </a:br>
            <a:r>
              <a:rPr lang="zh-CN" altLang="en-US" sz="3200" b="1" dirty="0">
                <a:latin typeface="SimSun" panose="02010600030101010101" pitchFamily="2" charset="-122"/>
                <a:ea typeface="SimSun" panose="02010600030101010101" pitchFamily="2" charset="-122"/>
              </a:rPr>
              <a:t>犹大王</a:t>
            </a:r>
            <a:r>
              <a:rPr lang="zh-CN" altLang="en-US" sz="3200" b="1" dirty="0"/>
              <a:t>约兰登基到以色列王约阿施死历史分述</a:t>
            </a:r>
            <a:r>
              <a:rPr lang="en-US" altLang="zh-CN" sz="3200" b="1" dirty="0"/>
              <a:t>:(</a:t>
            </a:r>
            <a:r>
              <a:rPr lang="en-US" sz="3200" b="1" dirty="0"/>
              <a:t>8:16-13:25</a:t>
            </a:r>
            <a:r>
              <a:rPr lang="zh-CN" altLang="en-US" sz="3200" b="1" dirty="0"/>
              <a:t>）</a:t>
            </a:r>
            <a:br>
              <a:rPr lang="en-US" altLang="zh-CN" sz="3200" b="1" dirty="0">
                <a:latin typeface="SimSun" panose="02010600030101010101" pitchFamily="2" charset="-122"/>
                <a:ea typeface="SimSun" panose="02010600030101010101" pitchFamily="2" charset="-122"/>
              </a:rPr>
            </a:br>
            <a:endParaRPr lang="en-US" altLang="en-US" sz="3200" b="1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1B0E517-064C-420C-8567-162CD6B723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843260" cy="4486275"/>
          </a:xfrm>
        </p:spPr>
        <p:txBody>
          <a:bodyPr/>
          <a:lstStyle/>
          <a:p>
            <a:pPr marL="0" indent="0">
              <a:buNone/>
            </a:pPr>
            <a:r>
              <a:rPr lang="en-US" altLang="zh-CN" sz="2800" b="1" dirty="0"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·</a:t>
            </a:r>
            <a:r>
              <a:rPr lang="zh-CN" sz="2800" b="1" dirty="0"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以色列王约兰第五年，犹大王约兰登基作王八年</a:t>
            </a:r>
            <a:r>
              <a:rPr lang="en-US" altLang="zh-CN" sz="2800" b="1" dirty="0"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	</a:t>
            </a:r>
            <a:r>
              <a:rPr lang="zh-CN" sz="2800" b="1" dirty="0"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（</a:t>
            </a:r>
            <a:r>
              <a:rPr lang="en-US" sz="2800" b="1" dirty="0">
                <a:effectLst/>
                <a:latin typeface="SimSun" panose="02010600030101010101" pitchFamily="2" charset="-122"/>
                <a:cs typeface="Times New Roman" panose="02020603050405020304" pitchFamily="18" charset="0"/>
              </a:rPr>
              <a:t>8</a:t>
            </a:r>
            <a:r>
              <a:rPr lang="zh-CN" sz="2800" b="1" dirty="0">
                <a:effectLst/>
                <a:latin typeface="SimSun" panose="02010600030101010101" pitchFamily="2" charset="-122"/>
                <a:cs typeface="Times New Roman" panose="02020603050405020304" pitchFamily="18" charset="0"/>
              </a:rPr>
              <a:t>：</a:t>
            </a:r>
            <a:r>
              <a:rPr lang="en-US" sz="2800" b="1" dirty="0">
                <a:effectLst/>
                <a:latin typeface="SimSun" panose="02010600030101010101" pitchFamily="2" charset="-122"/>
                <a:cs typeface="Times New Roman" panose="02020603050405020304" pitchFamily="18" charset="0"/>
              </a:rPr>
              <a:t>16-23</a:t>
            </a:r>
            <a:r>
              <a:rPr lang="zh-CN" sz="2800" b="1" dirty="0">
                <a:effectLst/>
                <a:latin typeface="SimSun" panose="02010600030101010101" pitchFamily="2" charset="-122"/>
                <a:cs typeface="Times New Roman" panose="02020603050405020304" pitchFamily="18" charset="0"/>
              </a:rPr>
              <a:t>）</a:t>
            </a:r>
            <a:endParaRPr lang="en-US" altLang="zh-CN" sz="2800" b="1" dirty="0">
              <a:effectLst/>
              <a:latin typeface="SimSun" panose="02010600030101010101" pitchFamily="2" charset="-122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altLang="zh-CN" sz="2800" b="1" dirty="0"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·</a:t>
            </a:r>
            <a:r>
              <a:rPr lang="zh-CN" sz="2800" b="1" dirty="0"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以色列王约兰第十二年。犹大王亚哈谢登基作王一年（</a:t>
            </a:r>
            <a:r>
              <a:rPr lang="en-US" sz="2800" b="1" dirty="0">
                <a:effectLst/>
                <a:latin typeface="SimSun" panose="02010600030101010101" pitchFamily="2" charset="-122"/>
                <a:cs typeface="Times New Roman" panose="02020603050405020304" pitchFamily="18" charset="0"/>
              </a:rPr>
              <a:t>8</a:t>
            </a:r>
            <a:r>
              <a:rPr lang="zh-CN" sz="2800" b="1" dirty="0">
                <a:effectLst/>
                <a:latin typeface="SimSun" panose="02010600030101010101" pitchFamily="2" charset="-122"/>
                <a:cs typeface="Times New Roman" panose="02020603050405020304" pitchFamily="18" charset="0"/>
              </a:rPr>
              <a:t>：</a:t>
            </a:r>
            <a:r>
              <a:rPr lang="en-US" sz="2800" b="1" dirty="0">
                <a:effectLst/>
                <a:latin typeface="SimSun" panose="02010600030101010101" pitchFamily="2" charset="-122"/>
                <a:cs typeface="Times New Roman" panose="02020603050405020304" pitchFamily="18" charset="0"/>
              </a:rPr>
              <a:t>24-29</a:t>
            </a:r>
            <a:r>
              <a:rPr lang="zh-CN" sz="2800" b="1" dirty="0">
                <a:effectLst/>
                <a:latin typeface="SimSun" panose="02010600030101010101" pitchFamily="2" charset="-122"/>
                <a:cs typeface="Times New Roman" panose="02020603050405020304" pitchFamily="18" charset="0"/>
              </a:rPr>
              <a:t>）</a:t>
            </a:r>
            <a:endParaRPr lang="en-US" altLang="zh-CN" sz="2800" b="1" dirty="0">
              <a:effectLst/>
              <a:latin typeface="SimSun" panose="02010600030101010101" pitchFamily="2" charset="-122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altLang="zh-CN" sz="2800" b="1" dirty="0"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·</a:t>
            </a:r>
            <a:r>
              <a:rPr lang="zh-CN" sz="2800" b="1" dirty="0"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耶户背叛约兰</a:t>
            </a:r>
            <a:r>
              <a:rPr lang="zh-CN" altLang="en-US" b="1" dirty="0">
                <a:ea typeface="SimSun" panose="02010600030101010101" pitchFamily="2" charset="-122"/>
                <a:cs typeface="Times New Roman" panose="02020603050405020304" pitchFamily="18" charset="0"/>
              </a:rPr>
              <a:t>，杀约兰，亚哈谢，耶洗别</a:t>
            </a:r>
            <a:r>
              <a:rPr lang="en-US" altLang="zh-CN" b="1" dirty="0">
                <a:ea typeface="SimSun" panose="02010600030101010101" pitchFamily="2" charset="-122"/>
                <a:cs typeface="Times New Roman" panose="02020603050405020304" pitchFamily="18" charset="0"/>
              </a:rPr>
              <a:t>······</a:t>
            </a:r>
            <a:r>
              <a:rPr lang="zh-CN" altLang="en-US" b="1" dirty="0">
                <a:ea typeface="SimSun" panose="02010600030101010101" pitchFamily="2" charset="-122"/>
                <a:cs typeface="Times New Roman" panose="02020603050405020304" pitchFamily="18" charset="0"/>
              </a:rPr>
              <a:t>，</a:t>
            </a:r>
            <a:endParaRPr lang="en-US" altLang="zh-CN" b="1" dirty="0"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altLang="zh-CN" sz="2800" b="1" dirty="0"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	</a:t>
            </a:r>
            <a:r>
              <a:rPr lang="zh-CN" sz="2800" b="1" dirty="0"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作以色列王二十八年</a:t>
            </a:r>
            <a:r>
              <a:rPr lang="en-US" altLang="zh-CN" sz="2800" b="1" dirty="0"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					</a:t>
            </a:r>
            <a:r>
              <a:rPr lang="zh-CN" altLang="en-US" b="1" dirty="0">
                <a:ea typeface="SimSun" panose="02010600030101010101" pitchFamily="2" charset="-122"/>
                <a:cs typeface="Times New Roman" panose="02020603050405020304" pitchFamily="18" charset="0"/>
              </a:rPr>
              <a:t>（</a:t>
            </a:r>
            <a:r>
              <a:rPr lang="en-US" altLang="zh-CN" sz="2800" b="1" dirty="0"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9-10</a:t>
            </a:r>
            <a:r>
              <a:rPr lang="zh-CN" altLang="en-US" sz="2800" b="1" dirty="0"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章</a:t>
            </a:r>
            <a:r>
              <a:rPr lang="zh-CN" altLang="en-US" b="1" dirty="0">
                <a:ea typeface="SimSun" panose="02010600030101010101" pitchFamily="2" charset="-122"/>
                <a:cs typeface="Times New Roman" panose="02020603050405020304" pitchFamily="18" charset="0"/>
              </a:rPr>
              <a:t>）</a:t>
            </a:r>
            <a:endParaRPr lang="en-US" altLang="zh-CN" sz="2800" b="1" dirty="0">
              <a:effectLst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altLang="zh-CN" sz="2800" b="1" dirty="0"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·</a:t>
            </a:r>
            <a:r>
              <a:rPr lang="zh-CN" sz="2800" b="1" dirty="0"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亚他利雅篡国位</a:t>
            </a:r>
            <a:r>
              <a:rPr lang="en-US" sz="2800" b="1" dirty="0">
                <a:effectLst/>
                <a:latin typeface="SimSun" panose="02010600030101010101" pitchFamily="2" charset="-122"/>
                <a:cs typeface="Times New Roman" panose="02020603050405020304" pitchFamily="18" charset="0"/>
              </a:rPr>
              <a:t>6</a:t>
            </a:r>
            <a:r>
              <a:rPr lang="zh-CN" sz="2800" b="1" dirty="0">
                <a:effectLst/>
                <a:latin typeface="SimSun" panose="02010600030101010101" pitchFamily="2" charset="-122"/>
                <a:cs typeface="Times New Roman" panose="02020603050405020304" pitchFamily="18" charset="0"/>
              </a:rPr>
              <a:t>年</a:t>
            </a:r>
            <a:r>
              <a:rPr lang="en-US" altLang="zh-CN" sz="2800" b="1" dirty="0">
                <a:effectLst/>
                <a:latin typeface="SimSun" panose="02010600030101010101" pitchFamily="2" charset="-122"/>
                <a:cs typeface="Times New Roman" panose="02020603050405020304" pitchFamily="18" charset="0"/>
              </a:rPr>
              <a:t>						</a:t>
            </a:r>
            <a:r>
              <a:rPr lang="zh-CN" sz="2800" b="1" dirty="0">
                <a:effectLst/>
                <a:latin typeface="SimSun" panose="02010600030101010101" pitchFamily="2" charset="-122"/>
                <a:cs typeface="Times New Roman" panose="02020603050405020304" pitchFamily="18" charset="0"/>
              </a:rPr>
              <a:t>（</a:t>
            </a:r>
            <a:r>
              <a:rPr lang="en-US" sz="2800" b="1" dirty="0">
                <a:effectLst/>
                <a:latin typeface="SimSun" panose="02010600030101010101" pitchFamily="2" charset="-122"/>
                <a:cs typeface="Times New Roman" panose="02020603050405020304" pitchFamily="18" charset="0"/>
              </a:rPr>
              <a:t>11</a:t>
            </a:r>
            <a:r>
              <a:rPr lang="zh-CN" sz="2800" b="1" dirty="0">
                <a:effectLst/>
                <a:latin typeface="SimSun" panose="02010600030101010101" pitchFamily="2" charset="-122"/>
                <a:cs typeface="Times New Roman" panose="02020603050405020304" pitchFamily="18" charset="0"/>
              </a:rPr>
              <a:t>：</a:t>
            </a:r>
            <a:r>
              <a:rPr lang="en-US" sz="2800" b="1" dirty="0">
                <a:effectLst/>
                <a:latin typeface="SimSun" panose="02010600030101010101" pitchFamily="2" charset="-122"/>
                <a:cs typeface="Times New Roman" panose="02020603050405020304" pitchFamily="18" charset="0"/>
              </a:rPr>
              <a:t>1-3</a:t>
            </a:r>
            <a:r>
              <a:rPr lang="zh-CN" sz="2800" b="1" dirty="0">
                <a:effectLst/>
                <a:latin typeface="SimSun" panose="02010600030101010101" pitchFamily="2" charset="-122"/>
                <a:cs typeface="Times New Roman" panose="02020603050405020304" pitchFamily="18" charset="0"/>
              </a:rPr>
              <a:t>）</a:t>
            </a:r>
            <a:endParaRPr lang="en-US" altLang="zh-CN" sz="2800" b="1" dirty="0">
              <a:effectLst/>
              <a:latin typeface="SimSun" panose="02010600030101010101" pitchFamily="2" charset="-122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altLang="zh-CN" sz="2800" b="1" dirty="0"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·</a:t>
            </a:r>
            <a:r>
              <a:rPr lang="zh-CN" sz="2800" b="1" dirty="0"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犹大王约阿施</a:t>
            </a:r>
            <a:r>
              <a:rPr lang="zh-CN" altLang="en-US" sz="2800" b="1" dirty="0"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七岁登基</a:t>
            </a:r>
            <a:r>
              <a:rPr lang="zh-CN" sz="2800" b="1" dirty="0"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作王四十年</a:t>
            </a:r>
            <a:r>
              <a:rPr lang="en-US" altLang="zh-CN" sz="2800" b="1" dirty="0"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				</a:t>
            </a:r>
            <a:r>
              <a:rPr lang="zh-CN" sz="2800" b="1" dirty="0"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（</a:t>
            </a:r>
            <a:r>
              <a:rPr lang="en-US" sz="2800" b="1" dirty="0">
                <a:effectLst/>
                <a:latin typeface="SimSun" panose="02010600030101010101" pitchFamily="2" charset="-122"/>
                <a:cs typeface="Times New Roman" panose="02020603050405020304" pitchFamily="18" charset="0"/>
              </a:rPr>
              <a:t>11</a:t>
            </a:r>
            <a:r>
              <a:rPr lang="zh-CN" sz="2800" b="1" dirty="0">
                <a:effectLst/>
                <a:latin typeface="SimSun" panose="02010600030101010101" pitchFamily="2" charset="-122"/>
                <a:cs typeface="Times New Roman" panose="02020603050405020304" pitchFamily="18" charset="0"/>
              </a:rPr>
              <a:t>：</a:t>
            </a:r>
            <a:r>
              <a:rPr lang="en-US" sz="2800" b="1" dirty="0">
                <a:effectLst/>
                <a:latin typeface="SimSun" panose="02010600030101010101" pitchFamily="2" charset="-122"/>
                <a:cs typeface="Times New Roman" panose="02020603050405020304" pitchFamily="18" charset="0"/>
              </a:rPr>
              <a:t>4-21</a:t>
            </a:r>
            <a:r>
              <a:rPr lang="zh-CN" sz="2800" b="1" dirty="0">
                <a:effectLst/>
                <a:latin typeface="SimSun" panose="02010600030101010101" pitchFamily="2" charset="-122"/>
                <a:cs typeface="Times New Roman" panose="02020603050405020304" pitchFamily="18" charset="0"/>
              </a:rPr>
              <a:t>）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56580108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3">
            <a:extLst>
              <a:ext uri="{FF2B5EF4-FFF2-40B4-BE49-F238E27FC236}">
                <a16:creationId xmlns:a16="http://schemas.microsoft.com/office/drawing/2014/main" id="{E990C07F-10B7-44A9-964E-BC6DD0626D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5848" y="-71914"/>
            <a:ext cx="12590586" cy="7001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1" name="Title 1">
            <a:extLst>
              <a:ext uri="{FF2B5EF4-FFF2-40B4-BE49-F238E27FC236}">
                <a16:creationId xmlns:a16="http://schemas.microsoft.com/office/drawing/2014/main" id="{BBEA167F-7066-442E-91B4-8642A3E0F6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CN" altLang="en-US" b="1" dirty="0"/>
              <a:t>列王纪上</a:t>
            </a:r>
            <a:r>
              <a:rPr lang="en-US" altLang="zh-CN" b="1" dirty="0"/>
              <a:t>13</a:t>
            </a:r>
            <a:r>
              <a:rPr lang="zh-CN" altLang="en-US" b="1" dirty="0"/>
              <a:t>章</a:t>
            </a:r>
            <a:endParaRPr lang="en-US" altLang="en-US" b="1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1B0E517-064C-420C-8567-162CD6B723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b="1" dirty="0"/>
              <a:t>33</a:t>
            </a:r>
            <a:r>
              <a:rPr lang="zh-CN" altLang="en-US" b="1" dirty="0"/>
              <a:t>这事以后，耶罗波安</a:t>
            </a:r>
            <a:r>
              <a:rPr lang="zh-CN" altLang="en-US" b="1" dirty="0">
                <a:solidFill>
                  <a:srgbClr val="FF0000"/>
                </a:solidFill>
              </a:rPr>
              <a:t>仍不离开</a:t>
            </a:r>
            <a:r>
              <a:rPr lang="zh-CN" altLang="en-US" b="1" dirty="0"/>
              <a:t>他的恶道，将凡民立为丘坛的祭司。凡愿意的，他都分别为圣，立为丘坛的祭司。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491930430"/>
      </p:ext>
    </p:extLst>
  </p:cSld>
  <p:clrMapOvr>
    <a:masterClrMapping/>
  </p:clrMapOvr>
  <p:transition spd="slow">
    <p:cover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3">
            <a:extLst>
              <a:ext uri="{FF2B5EF4-FFF2-40B4-BE49-F238E27FC236}">
                <a16:creationId xmlns:a16="http://schemas.microsoft.com/office/drawing/2014/main" id="{E990C07F-10B7-44A9-964E-BC6DD0626D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5848" y="-71914"/>
            <a:ext cx="12590586" cy="7001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1" name="Title 1">
            <a:extLst>
              <a:ext uri="{FF2B5EF4-FFF2-40B4-BE49-F238E27FC236}">
                <a16:creationId xmlns:a16="http://schemas.microsoft.com/office/drawing/2014/main" id="{BBEA167F-7066-442E-91B4-8642A3E0F6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CN" altLang="en-US" b="1" dirty="0"/>
              <a:t>列王纪上</a:t>
            </a:r>
            <a:r>
              <a:rPr lang="en-US" altLang="zh-CN" b="1" dirty="0"/>
              <a:t>14</a:t>
            </a:r>
            <a:r>
              <a:rPr lang="zh-CN" altLang="en-US" b="1" dirty="0"/>
              <a:t>：</a:t>
            </a:r>
            <a:r>
              <a:rPr lang="en-US" altLang="zh-CN" b="1" dirty="0"/>
              <a:t>1-12</a:t>
            </a:r>
            <a:endParaRPr lang="en-US" altLang="en-US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1B0E517-064C-420C-8567-162CD6B723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b="1" dirty="0"/>
              <a:t>6</a:t>
            </a:r>
            <a:r>
              <a:rPr lang="zh-CN" altLang="en-US" b="1" dirty="0"/>
              <a:t>她刚进门，</a:t>
            </a:r>
            <a:r>
              <a:rPr lang="zh-CN" altLang="en-US" b="1" dirty="0">
                <a:solidFill>
                  <a:srgbClr val="FF0000"/>
                </a:solidFill>
              </a:rPr>
              <a:t>亚希雅</a:t>
            </a:r>
            <a:r>
              <a:rPr lang="zh-CN" altLang="en-US" b="1" dirty="0"/>
              <a:t>听见她脚步的响声，就说，耶罗波安的妻，进来吧。你为何装作别的妇人呢？我奉差遣将凶事告诉你。</a:t>
            </a:r>
          </a:p>
          <a:p>
            <a:r>
              <a:rPr lang="en-US" altLang="zh-CN" b="1" dirty="0"/>
              <a:t>7</a:t>
            </a:r>
            <a:r>
              <a:rPr lang="zh-CN" altLang="en-US" b="1" dirty="0"/>
              <a:t>你回去告诉耶罗波安说，耶和华以色列的神如此说，我从民中将你高举，立你作我民以色列的君，</a:t>
            </a:r>
          </a:p>
          <a:p>
            <a:r>
              <a:rPr lang="en-US" altLang="zh-CN" b="1" dirty="0"/>
              <a:t>8</a:t>
            </a:r>
            <a:r>
              <a:rPr lang="zh-CN" altLang="en-US" b="1" dirty="0"/>
              <a:t>将国从大卫家夺回赐给你。你</a:t>
            </a:r>
            <a:r>
              <a:rPr lang="zh-CN" altLang="en-US" b="1" dirty="0">
                <a:solidFill>
                  <a:srgbClr val="FF0000"/>
                </a:solidFill>
              </a:rPr>
              <a:t>却不效法</a:t>
            </a:r>
            <a:r>
              <a:rPr lang="zh-CN" altLang="en-US" b="1" dirty="0"/>
              <a:t>我仆人大卫，遵守我的诫命，一心顺从我，行我眼中看为正的事。</a:t>
            </a:r>
          </a:p>
          <a:p>
            <a:r>
              <a:rPr lang="en-US" altLang="zh-CN" b="1" dirty="0"/>
              <a:t>9</a:t>
            </a:r>
            <a:r>
              <a:rPr lang="zh-CN" altLang="en-US" b="1" dirty="0">
                <a:solidFill>
                  <a:srgbClr val="FF0000"/>
                </a:solidFill>
              </a:rPr>
              <a:t>你竟行恶</a:t>
            </a:r>
            <a:r>
              <a:rPr lang="zh-CN" altLang="en-US" b="1" dirty="0"/>
              <a:t>，比那在你以先的更甚，</a:t>
            </a:r>
            <a:r>
              <a:rPr lang="zh-CN" altLang="en-US" b="1" dirty="0">
                <a:solidFill>
                  <a:srgbClr val="FF0000"/>
                </a:solidFill>
              </a:rPr>
              <a:t>为自己立了别神，铸了偶像，惹我发怒，将我丢在背后。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7384129"/>
      </p:ext>
    </p:extLst>
  </p:cSld>
  <p:clrMapOvr>
    <a:masterClrMapping/>
  </p:clrMapOvr>
  <p:transition spd="slow">
    <p:cover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3">
            <a:extLst>
              <a:ext uri="{FF2B5EF4-FFF2-40B4-BE49-F238E27FC236}">
                <a16:creationId xmlns:a16="http://schemas.microsoft.com/office/drawing/2014/main" id="{E990C07F-10B7-44A9-964E-BC6DD0626D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5848" y="-71914"/>
            <a:ext cx="12590586" cy="7001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2" name="Content Placeholder 1">
            <a:extLst>
              <a:ext uri="{FF2B5EF4-FFF2-40B4-BE49-F238E27FC236}">
                <a16:creationId xmlns:a16="http://schemas.microsoft.com/office/drawing/2014/main" id="{AA540EF0-1628-4977-A895-E571940B700F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08000" y="203200"/>
            <a:ext cx="11684000" cy="6159500"/>
          </a:xfrm>
        </p:spPr>
        <p:txBody>
          <a:bodyPr numCol="2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犹    大：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王名      年期          评语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罗波安    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17           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恶多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亚比央    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3             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恶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亚撒        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41           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善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约沙法    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25           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善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约兰         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8             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恶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	         (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娶亚哈的女儿亚他利雅）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亚哈谢    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1              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恶         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(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被杀）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(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母亲是亚他利雅）           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(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6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年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     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极恶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)</a:t>
            </a:r>
            <a:endParaRPr kumimoji="0" lang="zh-CN" alt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约阿施    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40            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善多   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(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被杀）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亚玛谢    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29            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善多</a:t>
            </a:r>
            <a:r>
              <a:rPr lang="en-US" altLang="zh-CN" sz="1600" b="1" dirty="0">
                <a:solidFill>
                  <a:srgbClr val="FF0000"/>
                </a:solidFill>
                <a:latin typeface="Calibri" panose="020F0502020204030204"/>
                <a:ea typeface="等线" panose="02010600030101010101" pitchFamily="2" charset="-122"/>
              </a:rPr>
              <a:t>     </a:t>
            </a:r>
            <a:r>
              <a:rPr lang="en-US" altLang="zh-CN" sz="1600" b="1" dirty="0">
                <a:latin typeface="Calibri" panose="020F0502020204030204"/>
                <a:ea typeface="等线" panose="02010600030101010101" pitchFamily="2" charset="-122"/>
              </a:rPr>
              <a:t>(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被杀）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乌西雅    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52            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善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约坦        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16             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善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亚哈斯    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16             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坏       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(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使他的儿子经火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	                              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挪移耶和华的坛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,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建筑一座大马色坛）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希西家   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29             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最善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玛拿西   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55             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最恶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亚们        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2               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最恶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约西亚   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31             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最善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约哈斯    三个月    恶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约雅敬   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11             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坏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约雅斤    三个月    恶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西底家    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11            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恶</a:t>
            </a:r>
            <a:endParaRPr kumimoji="0" lang="en-US" altLang="zh-CN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sz="1600" b="1" dirty="0">
              <a:solidFill>
                <a:prstClr val="black"/>
              </a:solidFill>
              <a:latin typeface="Calibri" panose="020F0502020204030204"/>
              <a:ea typeface="等线" panose="02010600030101010101" pitchFamily="2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 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一朝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19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王 共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	393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年</a:t>
            </a:r>
            <a:endParaRPr kumimoji="0" lang="en-US" altLang="zh-CN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以色列：</a:t>
            </a:r>
            <a:endParaRPr kumimoji="0" lang="en-US" altLang="zh-CN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王名           年期    评语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耶罗波安  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22        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恶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拿答           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2          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恶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巴沙           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24        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恶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以拉           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2          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恶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心利           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7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天      恶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暗利           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12        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特别恶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亚哈           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22        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最恶</a:t>
            </a:r>
            <a:r>
              <a:rPr lang="en-US" altLang="zh-CN" sz="1600" b="1" dirty="0">
                <a:solidFill>
                  <a:srgbClr val="00B050"/>
                </a:solidFill>
                <a:latin typeface="Calibri" panose="020F0502020204030204"/>
                <a:ea typeface="等线" panose="02010600030101010101" pitchFamily="2" charset="-122"/>
              </a:rPr>
              <a:t>      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（事奉敬拜巴力）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亚哈谢       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2          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恶          （事奉敬拜巴力）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约兰           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12        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恶多        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(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约兰是亚哈谢 的兄弟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,</a:t>
            </a:r>
            <a:endParaRPr kumimoji="0" lang="zh-CN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		                                除掉他父所造巴力的柱像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)</a:t>
            </a:r>
            <a:endParaRPr kumimoji="0" lang="zh-CN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耶户            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28        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恶多       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(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杀约兰，亚哈谢，耶洗别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,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在以色列中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				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灭了巴力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)</a:t>
            </a:r>
            <a:endParaRPr kumimoji="0" lang="zh-CN" alt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约哈斯        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17         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恶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约阿施        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16         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恶</a:t>
            </a:r>
            <a:r>
              <a:rPr lang="en-US" altLang="zh-CN" sz="1600" b="1" dirty="0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</a:rPr>
              <a:t>         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（以利沙死）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耶罗波安第二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41     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恶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撒迦利雅     半年     恶</a:t>
            </a:r>
            <a:r>
              <a:rPr lang="en-US" altLang="zh-CN" sz="1600" b="1" dirty="0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</a:rPr>
              <a:t>        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（被杀）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沙龙              一个月       恶  （被杀）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米拿现         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10         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恶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比加辖          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2          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恶         （被杀）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比加              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20        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恶         （被杀）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何细亚          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9          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恶         （以色列亡国，被掳）</a:t>
            </a:r>
            <a:endParaRPr kumimoji="0" lang="en-US" altLang="zh-CN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sz="1600" b="1" dirty="0">
              <a:solidFill>
                <a:prstClr val="black"/>
              </a:solidFill>
              <a:latin typeface="Calibri" panose="020F0502020204030204"/>
              <a:ea typeface="等线" panose="02010600030101010101" pitchFamily="2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9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朝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19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王 共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		241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年</a:t>
            </a:r>
            <a:endParaRPr lang="en-US" altLang="en-US" sz="1600" dirty="0"/>
          </a:p>
        </p:txBody>
      </p:sp>
    </p:spTree>
    <p:extLst>
      <p:ext uri="{BB962C8B-B14F-4D97-AF65-F5344CB8AC3E}">
        <p14:creationId xmlns:p14="http://schemas.microsoft.com/office/powerpoint/2010/main" val="2080785259"/>
      </p:ext>
    </p:extLst>
  </p:cSld>
  <p:clrMapOvr>
    <a:masterClrMapping/>
  </p:clrMapOvr>
  <p:transition spd="slow">
    <p:cover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3">
            <a:extLst>
              <a:ext uri="{FF2B5EF4-FFF2-40B4-BE49-F238E27FC236}">
                <a16:creationId xmlns:a16="http://schemas.microsoft.com/office/drawing/2014/main" id="{E990C07F-10B7-44A9-964E-BC6DD0626D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5848" y="-71914"/>
            <a:ext cx="12590586" cy="7001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1" name="Title 1">
            <a:extLst>
              <a:ext uri="{FF2B5EF4-FFF2-40B4-BE49-F238E27FC236}">
                <a16:creationId xmlns:a16="http://schemas.microsoft.com/office/drawing/2014/main" id="{BBEA167F-7066-442E-91B4-8642A3E0F6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CN" altLang="en-US" b="1" dirty="0"/>
              <a:t>列王纪上</a:t>
            </a:r>
            <a:r>
              <a:rPr lang="en-US" altLang="zh-CN" b="1" dirty="0"/>
              <a:t>16 </a:t>
            </a:r>
            <a:r>
              <a:rPr lang="zh-CN" altLang="en-US" b="1" dirty="0"/>
              <a:t>章</a:t>
            </a:r>
            <a:endParaRPr lang="en-US" altLang="en-US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1B0E517-064C-420C-8567-162CD6B723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b="1" dirty="0"/>
              <a:t>1</a:t>
            </a:r>
            <a:r>
              <a:rPr lang="zh-CN" altLang="en-US" b="1" dirty="0"/>
              <a:t>耶和华的话临到哈拿尼的儿子耶户，责备</a:t>
            </a:r>
            <a:r>
              <a:rPr lang="zh-CN" altLang="en-US" b="1" dirty="0">
                <a:solidFill>
                  <a:srgbClr val="FF0000"/>
                </a:solidFill>
              </a:rPr>
              <a:t>巴沙</a:t>
            </a:r>
            <a:r>
              <a:rPr lang="zh-CN" altLang="en-US" b="1" dirty="0"/>
              <a:t>说，</a:t>
            </a:r>
          </a:p>
          <a:p>
            <a:r>
              <a:rPr lang="en-US" altLang="zh-CN" b="1" dirty="0"/>
              <a:t>2</a:t>
            </a:r>
            <a:r>
              <a:rPr lang="zh-CN" altLang="en-US" b="1" dirty="0"/>
              <a:t>我既从尘埃中提拔你，立你作我民以色列的君，你</a:t>
            </a:r>
            <a:r>
              <a:rPr lang="zh-CN" altLang="en-US" b="1" dirty="0">
                <a:solidFill>
                  <a:srgbClr val="FF0000"/>
                </a:solidFill>
              </a:rPr>
              <a:t>竟行耶罗波安所行的道，</a:t>
            </a:r>
            <a:r>
              <a:rPr lang="zh-CN" altLang="en-US" b="1" dirty="0"/>
              <a:t>使我民以色列陷在罪里，惹我发怒，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343545253"/>
      </p:ext>
    </p:extLst>
  </p:cSld>
  <p:clrMapOvr>
    <a:masterClrMapping/>
  </p:clrMapOvr>
  <p:transition spd="slow">
    <p:cover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3">
            <a:extLst>
              <a:ext uri="{FF2B5EF4-FFF2-40B4-BE49-F238E27FC236}">
                <a16:creationId xmlns:a16="http://schemas.microsoft.com/office/drawing/2014/main" id="{E990C07F-10B7-44A9-964E-BC6DD0626D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5848" y="-71914"/>
            <a:ext cx="12590586" cy="7001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1" name="Title 1">
            <a:extLst>
              <a:ext uri="{FF2B5EF4-FFF2-40B4-BE49-F238E27FC236}">
                <a16:creationId xmlns:a16="http://schemas.microsoft.com/office/drawing/2014/main" id="{BBEA167F-7066-442E-91B4-8642A3E0F6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CN" altLang="en-US" b="1" dirty="0"/>
              <a:t>历代志下</a:t>
            </a:r>
            <a:r>
              <a:rPr lang="en-US" altLang="zh-CN" b="1" dirty="0"/>
              <a:t>19</a:t>
            </a:r>
            <a:r>
              <a:rPr lang="zh-CN" altLang="en-US" b="1" dirty="0"/>
              <a:t>章</a:t>
            </a:r>
            <a:endParaRPr lang="en-US" altLang="en-US" b="1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1B0E517-064C-420C-8567-162CD6B723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b="1" dirty="0"/>
              <a:t>1</a:t>
            </a:r>
            <a:r>
              <a:rPr lang="zh-CN" altLang="en-US" b="1" dirty="0"/>
              <a:t>犹大王约沙法平平安安地回耶路撒冷，到宫里去了。</a:t>
            </a:r>
          </a:p>
          <a:p>
            <a:r>
              <a:rPr lang="en-US" altLang="zh-CN" b="1" dirty="0"/>
              <a:t>2</a:t>
            </a:r>
            <a:r>
              <a:rPr lang="zh-CN" altLang="en-US" b="1" dirty="0">
                <a:solidFill>
                  <a:srgbClr val="FF0000"/>
                </a:solidFill>
              </a:rPr>
              <a:t>先见哈拿尼的儿子耶户</a:t>
            </a:r>
            <a:r>
              <a:rPr lang="zh-CN" altLang="en-US" b="1" dirty="0"/>
              <a:t>出来迎接约沙法王，对他说，你岂当帮助恶人，爱那恨恶耶和华的人呢？因此耶和华的忿怒临到你。</a:t>
            </a:r>
          </a:p>
          <a:p>
            <a:r>
              <a:rPr lang="en-US" altLang="zh-CN" b="1" dirty="0"/>
              <a:t>3</a:t>
            </a:r>
            <a:r>
              <a:rPr lang="zh-CN" altLang="en-US" b="1" dirty="0"/>
              <a:t>然而你还有善行，因你从国中除掉木偶，立定心意寻求神。</a:t>
            </a:r>
            <a:endParaRPr lang="en-US" altLang="en-US" b="1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1013079"/>
      </p:ext>
    </p:extLst>
  </p:cSld>
  <p:clrMapOvr>
    <a:masterClrMapping/>
  </p:clrMapOvr>
  <p:transition spd="slow">
    <p:cover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3">
            <a:extLst>
              <a:ext uri="{FF2B5EF4-FFF2-40B4-BE49-F238E27FC236}">
                <a16:creationId xmlns:a16="http://schemas.microsoft.com/office/drawing/2014/main" id="{E990C07F-10B7-44A9-964E-BC6DD0626D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5848" y="-71914"/>
            <a:ext cx="12590586" cy="7001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1B0E517-064C-420C-8567-162CD6B7231B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005840" y="1737360"/>
            <a:ext cx="9509760" cy="4439603"/>
          </a:xfrm>
        </p:spPr>
        <p:txBody>
          <a:bodyPr/>
          <a:lstStyle/>
          <a:p>
            <a:r>
              <a:rPr lang="zh-CN" altLang="en-US" b="1" dirty="0"/>
              <a:t>以利亚是亚哈时期的先知</a:t>
            </a:r>
            <a:endParaRPr lang="en-US" altLang="zh-CN" b="1" dirty="0"/>
          </a:p>
          <a:p>
            <a:r>
              <a:rPr lang="zh-CN" altLang="en-US" b="1" dirty="0"/>
              <a:t>以利沙主要在耶户王朝时期作先知</a:t>
            </a:r>
            <a:endParaRPr lang="en-US" altLang="zh-CN" b="1" dirty="0"/>
          </a:p>
          <a:p>
            <a:r>
              <a:rPr lang="zh-CN" altLang="en-US" b="1" dirty="0"/>
              <a:t>何西阿和阿摩斯还有约拿都是耶罗波安时期的先知</a:t>
            </a:r>
            <a:endParaRPr lang="en-US" altLang="en-US" b="1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4775227"/>
      </p:ext>
    </p:extLst>
  </p:cSld>
  <p:clrMapOvr>
    <a:masterClrMapping/>
  </p:clrMapOvr>
  <p:transition spd="slow">
    <p:cover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3">
            <a:extLst>
              <a:ext uri="{FF2B5EF4-FFF2-40B4-BE49-F238E27FC236}">
                <a16:creationId xmlns:a16="http://schemas.microsoft.com/office/drawing/2014/main" id="{E990C07F-10B7-44A9-964E-BC6DD0626D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5848" y="-71914"/>
            <a:ext cx="12590586" cy="7001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C999FA1-257C-412F-905C-A370BAAEA24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2892" t="15100" r="16505" b="28674"/>
          <a:stretch/>
        </p:blipFill>
        <p:spPr>
          <a:xfrm>
            <a:off x="1498293" y="605928"/>
            <a:ext cx="9364338" cy="5852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314841"/>
      </p:ext>
    </p:extLst>
  </p:cSld>
  <p:clrMapOvr>
    <a:masterClrMapping/>
  </p:clrMapOvr>
  <p:transition spd="slow">
    <p:cover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3">
            <a:extLst>
              <a:ext uri="{FF2B5EF4-FFF2-40B4-BE49-F238E27FC236}">
                <a16:creationId xmlns:a16="http://schemas.microsoft.com/office/drawing/2014/main" id="{E990C07F-10B7-44A9-964E-BC6DD0626D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5848" y="-71914"/>
            <a:ext cx="12590586" cy="7001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1" name="Title 1">
            <a:extLst>
              <a:ext uri="{FF2B5EF4-FFF2-40B4-BE49-F238E27FC236}">
                <a16:creationId xmlns:a16="http://schemas.microsoft.com/office/drawing/2014/main" id="{BBEA167F-7066-442E-91B4-8642A3E0F6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CN" altLang="en-US" b="1" dirty="0"/>
              <a:t>耶利米</a:t>
            </a:r>
            <a:r>
              <a:rPr lang="en-US" altLang="zh-CN" b="1" dirty="0"/>
              <a:t>51</a:t>
            </a:r>
            <a:r>
              <a:rPr lang="zh-CN" altLang="en-US" b="1" dirty="0"/>
              <a:t>：</a:t>
            </a:r>
            <a:r>
              <a:rPr lang="en-US" altLang="zh-CN" b="1" dirty="0"/>
              <a:t>5</a:t>
            </a:r>
            <a:endParaRPr lang="en-US" altLang="en-US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1B0E517-064C-420C-8567-162CD6B723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CN" altLang="en-US" sz="3200" b="1" dirty="0"/>
              <a:t>以色列和犹大</a:t>
            </a:r>
            <a:r>
              <a:rPr lang="zh-CN" altLang="en-US" sz="3200" b="1" dirty="0">
                <a:solidFill>
                  <a:srgbClr val="FF0000"/>
                </a:solidFill>
              </a:rPr>
              <a:t>虽然</a:t>
            </a:r>
            <a:r>
              <a:rPr lang="zh-CN" altLang="en-US" sz="3200" b="1" dirty="0"/>
              <a:t>境内充满违背以色列圣者的罪，</a:t>
            </a:r>
            <a:r>
              <a:rPr lang="zh-CN" altLang="en-US" sz="3200" b="1" dirty="0">
                <a:solidFill>
                  <a:srgbClr val="FF0000"/>
                </a:solidFill>
              </a:rPr>
              <a:t>却</a:t>
            </a:r>
            <a:r>
              <a:rPr lang="zh-CN" altLang="en-US" sz="3200" b="1" dirty="0"/>
              <a:t>没有被他的神万军之耶和华丢弃。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124340673"/>
      </p:ext>
    </p:extLst>
  </p:cSld>
  <p:clrMapOvr>
    <a:masterClrMapping/>
  </p:clrMapOvr>
  <p:transition spd="slow">
    <p:cover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3">
            <a:extLst>
              <a:ext uri="{FF2B5EF4-FFF2-40B4-BE49-F238E27FC236}">
                <a16:creationId xmlns:a16="http://schemas.microsoft.com/office/drawing/2014/main" id="{E990C07F-10B7-44A9-964E-BC6DD0626D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5848" y="-71914"/>
            <a:ext cx="12590586" cy="7001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1" name="Title 1">
            <a:extLst>
              <a:ext uri="{FF2B5EF4-FFF2-40B4-BE49-F238E27FC236}">
                <a16:creationId xmlns:a16="http://schemas.microsoft.com/office/drawing/2014/main" id="{BBEA167F-7066-442E-91B4-8642A3E0F6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222735" cy="879781"/>
          </a:xfrm>
        </p:spPr>
        <p:txBody>
          <a:bodyPr>
            <a:normAutofit/>
          </a:bodyPr>
          <a:lstStyle/>
          <a:p>
            <a:pPr algn="ctr"/>
            <a:r>
              <a:rPr lang="zh-CN" altLang="en-US" sz="4000" b="1" dirty="0"/>
              <a:t>以西结书</a:t>
            </a:r>
            <a:r>
              <a:rPr lang="en-US" altLang="zh-CN" sz="4000" b="1" dirty="0"/>
              <a:t>37</a:t>
            </a:r>
            <a:r>
              <a:rPr lang="zh-CN" altLang="en-US" sz="4000" b="1" dirty="0"/>
              <a:t>章</a:t>
            </a:r>
            <a:endParaRPr lang="en-US" altLang="en-US" sz="4000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1B0E517-064C-420C-8567-162CD6B723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4405" y="1388125"/>
            <a:ext cx="11089395" cy="4755787"/>
          </a:xfrm>
        </p:spPr>
        <p:txBody>
          <a:bodyPr>
            <a:normAutofit fontScale="92500" lnSpcReduction="20000"/>
          </a:bodyPr>
          <a:lstStyle/>
          <a:p>
            <a:r>
              <a:rPr lang="en-US" altLang="zh-CN" b="1" dirty="0"/>
              <a:t>15</a:t>
            </a:r>
            <a:r>
              <a:rPr lang="zh-CN" altLang="en-US" b="1" dirty="0"/>
              <a:t>耶和华的话又临到我说，</a:t>
            </a:r>
          </a:p>
          <a:p>
            <a:r>
              <a:rPr lang="en-US" altLang="zh-CN" b="1" dirty="0"/>
              <a:t>16</a:t>
            </a:r>
            <a:r>
              <a:rPr lang="zh-CN" altLang="en-US" b="1" dirty="0"/>
              <a:t>人子阿，你要取一根木杖，在其上写为犹大和他的同伴以色列人。又取一根木杖，在其上写为约瑟，就是为以法莲，又为他的同伴以色列全家。</a:t>
            </a:r>
          </a:p>
          <a:p>
            <a:r>
              <a:rPr lang="en-US" altLang="zh-CN" b="1" dirty="0"/>
              <a:t>17</a:t>
            </a:r>
            <a:r>
              <a:rPr lang="zh-CN" altLang="en-US" b="1" dirty="0"/>
              <a:t>你要</a:t>
            </a:r>
            <a:r>
              <a:rPr lang="zh-CN" altLang="en-US" b="1" dirty="0">
                <a:solidFill>
                  <a:srgbClr val="FF0000"/>
                </a:solidFill>
              </a:rPr>
              <a:t>使这两根木杖接连为一，在你手中成为一根。</a:t>
            </a:r>
          </a:p>
          <a:p>
            <a:r>
              <a:rPr lang="en-US" altLang="zh-CN" b="1" dirty="0"/>
              <a:t>18</a:t>
            </a:r>
            <a:r>
              <a:rPr lang="zh-CN" altLang="en-US" b="1" dirty="0"/>
              <a:t>你本国的子民问你说，这是什么意思。你不指示我们吗？</a:t>
            </a:r>
          </a:p>
          <a:p>
            <a:r>
              <a:rPr lang="en-US" altLang="zh-CN" b="1" dirty="0"/>
              <a:t>19</a:t>
            </a:r>
            <a:r>
              <a:rPr lang="zh-CN" altLang="en-US" b="1" dirty="0"/>
              <a:t>你就对他们说，主耶和华如此说，我要将约瑟和他同伴以色列支派的杖，就是那在以法莲手中的，与犹大的杖一同接连为一，在我手中成为一根。</a:t>
            </a:r>
          </a:p>
          <a:p>
            <a:r>
              <a:rPr lang="en-US" altLang="zh-CN" b="1" dirty="0"/>
              <a:t>20</a:t>
            </a:r>
            <a:r>
              <a:rPr lang="zh-CN" altLang="en-US" b="1" dirty="0"/>
              <a:t>你所写的那两根杖要在他们眼前拿在手中，</a:t>
            </a:r>
          </a:p>
          <a:p>
            <a:r>
              <a:rPr lang="en-US" altLang="zh-CN" b="1" dirty="0"/>
              <a:t>21</a:t>
            </a:r>
            <a:r>
              <a:rPr lang="zh-CN" altLang="en-US" b="1" dirty="0"/>
              <a:t>要对他们说，主耶和华如此说，我要将以色列人从他们所到的各国收取，又从四围聚集他们，引导他们归回本地。</a:t>
            </a:r>
          </a:p>
          <a:p>
            <a:r>
              <a:rPr lang="en-US" altLang="zh-CN" b="1" dirty="0"/>
              <a:t>22</a:t>
            </a:r>
            <a:r>
              <a:rPr lang="zh-CN" altLang="en-US" b="1" dirty="0"/>
              <a:t>我要使他们在那地，</a:t>
            </a:r>
            <a:r>
              <a:rPr lang="zh-CN" altLang="en-US" b="1" dirty="0">
                <a:solidFill>
                  <a:srgbClr val="FF0000"/>
                </a:solidFill>
              </a:rPr>
              <a:t>在以色列山上成为一国</a:t>
            </a:r>
            <a:r>
              <a:rPr lang="zh-CN" altLang="en-US" b="1" dirty="0"/>
              <a:t>，有一王作他们众民的王。</a:t>
            </a:r>
            <a:r>
              <a:rPr lang="zh-CN" altLang="en-US" b="1" dirty="0">
                <a:solidFill>
                  <a:srgbClr val="FF0000"/>
                </a:solidFill>
              </a:rPr>
              <a:t>他们不再为二国，决不再分为二国。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2875740"/>
      </p:ext>
    </p:extLst>
  </p:cSld>
  <p:clrMapOvr>
    <a:masterClrMapping/>
  </p:clrMapOvr>
  <p:transition spd="slow">
    <p:cover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3">
            <a:extLst>
              <a:ext uri="{FF2B5EF4-FFF2-40B4-BE49-F238E27FC236}">
                <a16:creationId xmlns:a16="http://schemas.microsoft.com/office/drawing/2014/main" id="{E990C07F-10B7-44A9-964E-BC6DD0626D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5848" y="-71914"/>
            <a:ext cx="12590586" cy="7001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1" name="Title 1">
            <a:extLst>
              <a:ext uri="{FF2B5EF4-FFF2-40B4-BE49-F238E27FC236}">
                <a16:creationId xmlns:a16="http://schemas.microsoft.com/office/drawing/2014/main" id="{BBEA167F-7066-442E-91B4-8642A3E0F6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1B0E517-064C-420C-8567-162CD6B723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1314654"/>
      </p:ext>
    </p:extLst>
  </p:cSld>
  <p:clrMapOvr>
    <a:masterClrMapping/>
  </p:clrMapOvr>
  <p:transition spd="slow">
    <p:cover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3">
            <a:extLst>
              <a:ext uri="{FF2B5EF4-FFF2-40B4-BE49-F238E27FC236}">
                <a16:creationId xmlns:a16="http://schemas.microsoft.com/office/drawing/2014/main" id="{E990C07F-10B7-44A9-964E-BC6DD0626D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5848" y="-71914"/>
            <a:ext cx="12590586" cy="7001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2" name="Content Placeholder 1">
            <a:extLst>
              <a:ext uri="{FF2B5EF4-FFF2-40B4-BE49-F238E27FC236}">
                <a16:creationId xmlns:a16="http://schemas.microsoft.com/office/drawing/2014/main" id="{AA540EF0-1628-4977-A895-E571940B700F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08000" y="203200"/>
            <a:ext cx="11684000" cy="6159500"/>
          </a:xfrm>
        </p:spPr>
        <p:txBody>
          <a:bodyPr numCol="2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犹    大：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王名      年期          评语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罗波安    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17           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恶多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亚比央    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3             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恶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亚撒        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41           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善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约沙法    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25           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善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约兰         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8             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恶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	         (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娶亚哈的女儿亚他利雅）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亚哈谢    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1              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恶         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(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被杀）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(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母亲是亚他利雅）           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(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6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年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     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极恶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)</a:t>
            </a:r>
            <a:endParaRPr kumimoji="0" lang="zh-CN" alt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约阿施    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40            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善多   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(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被杀）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亚玛谢    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29            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善多</a:t>
            </a:r>
            <a:r>
              <a:rPr lang="en-US" altLang="zh-CN" sz="1600" b="1" dirty="0">
                <a:solidFill>
                  <a:srgbClr val="FF0000"/>
                </a:solidFill>
                <a:latin typeface="Calibri" panose="020F0502020204030204"/>
                <a:ea typeface="等线" panose="02010600030101010101" pitchFamily="2" charset="-122"/>
              </a:rPr>
              <a:t>     </a:t>
            </a:r>
            <a:r>
              <a:rPr lang="en-US" altLang="zh-CN" sz="1600" b="1" dirty="0">
                <a:latin typeface="Calibri" panose="020F0502020204030204"/>
                <a:ea typeface="等线" panose="02010600030101010101" pitchFamily="2" charset="-122"/>
              </a:rPr>
              <a:t>(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被杀）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乌西雅    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52            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善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约坦        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16             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善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亚哈斯    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16             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坏       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(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使他的儿子经火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	                              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挪移耶和华的坛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,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建筑一座大马色坛）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希西家   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29             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最善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玛拿西   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55             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最恶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亚们        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2               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最恶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约西亚   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31             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最善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约哈斯    三个月    恶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约雅敬   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11             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坏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约雅斤    三个月    恶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西底家    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11            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恶</a:t>
            </a:r>
            <a:endParaRPr kumimoji="0" lang="en-US" altLang="zh-CN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sz="1600" b="1" dirty="0">
              <a:solidFill>
                <a:prstClr val="black"/>
              </a:solidFill>
              <a:latin typeface="Calibri" panose="020F0502020204030204"/>
              <a:ea typeface="等线" panose="02010600030101010101" pitchFamily="2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 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一朝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19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王 共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	393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年</a:t>
            </a:r>
            <a:endParaRPr kumimoji="0" lang="en-US" altLang="zh-CN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以色列：</a:t>
            </a:r>
            <a:endParaRPr kumimoji="0" lang="en-US" altLang="zh-CN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王名           年期    评语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耶罗波安  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22        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恶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拿答           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2          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恶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巴沙           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24        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恶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以拉           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2          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恶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心利           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7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天      恶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暗利           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12        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特别恶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亚哈           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22        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最恶</a:t>
            </a:r>
            <a:r>
              <a:rPr lang="en-US" altLang="zh-CN" sz="1600" b="1" dirty="0">
                <a:solidFill>
                  <a:srgbClr val="00B050"/>
                </a:solidFill>
                <a:latin typeface="Calibri" panose="020F0502020204030204"/>
                <a:ea typeface="等线" panose="02010600030101010101" pitchFamily="2" charset="-122"/>
              </a:rPr>
              <a:t>      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（事奉敬拜巴力）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亚哈谢       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2          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恶          （事奉敬拜巴力）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约兰           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12        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恶多        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(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约兰是亚哈谢 的兄弟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,</a:t>
            </a:r>
            <a:endParaRPr kumimoji="0" lang="zh-CN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		                                除掉他父所造巴力的柱像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)</a:t>
            </a:r>
            <a:endParaRPr kumimoji="0" lang="zh-CN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耶户            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28        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恶多       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(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杀约兰，亚哈谢，耶洗别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,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在以色列中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				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灭了巴力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)</a:t>
            </a:r>
            <a:endParaRPr kumimoji="0" lang="zh-CN" alt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约哈斯        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17         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恶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约阿施        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16         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恶</a:t>
            </a:r>
            <a:r>
              <a:rPr lang="en-US" altLang="zh-CN" sz="1600" b="1" dirty="0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</a:rPr>
              <a:t>         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（以利沙死）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耶罗波安第二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41     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恶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撒迦利雅     半年     恶</a:t>
            </a:r>
            <a:r>
              <a:rPr lang="en-US" altLang="zh-CN" sz="1600" b="1" dirty="0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</a:rPr>
              <a:t>        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（被杀）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沙龙              一个月       恶  （被杀）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米拿现         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10         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恶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比加辖          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2          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恶         （被杀）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比加              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20        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恶         （被杀）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何细亚          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9          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恶         （以色列亡国，被掳）</a:t>
            </a:r>
            <a:endParaRPr kumimoji="0" lang="en-US" altLang="zh-CN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sz="1600" b="1" dirty="0">
              <a:solidFill>
                <a:prstClr val="black"/>
              </a:solidFill>
              <a:latin typeface="Calibri" panose="020F0502020204030204"/>
              <a:ea typeface="等线" panose="02010600030101010101" pitchFamily="2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9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朝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19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王 共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		241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年</a:t>
            </a:r>
            <a:endParaRPr lang="en-US" altLang="en-US" sz="1600" dirty="0"/>
          </a:p>
        </p:txBody>
      </p:sp>
    </p:spTree>
    <p:extLst>
      <p:ext uri="{BB962C8B-B14F-4D97-AF65-F5344CB8AC3E}">
        <p14:creationId xmlns:p14="http://schemas.microsoft.com/office/powerpoint/2010/main" val="3918952480"/>
      </p:ext>
    </p:extLst>
  </p:cSld>
  <p:clrMapOvr>
    <a:masterClrMapping/>
  </p:clrMapOvr>
  <p:transition spd="slow">
    <p:cover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3">
            <a:extLst>
              <a:ext uri="{FF2B5EF4-FFF2-40B4-BE49-F238E27FC236}">
                <a16:creationId xmlns:a16="http://schemas.microsoft.com/office/drawing/2014/main" id="{E990C07F-10B7-44A9-964E-BC6DD0626D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5848" y="-71914"/>
            <a:ext cx="12590586" cy="7001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1" name="Title 1">
            <a:extLst>
              <a:ext uri="{FF2B5EF4-FFF2-40B4-BE49-F238E27FC236}">
                <a16:creationId xmlns:a16="http://schemas.microsoft.com/office/drawing/2014/main" id="{BBEA167F-7066-442E-91B4-8642A3E0F6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1B0E517-064C-420C-8567-162CD6B723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7763034"/>
      </p:ext>
    </p:extLst>
  </p:cSld>
  <p:clrMapOvr>
    <a:masterClrMapping/>
  </p:clrMapOvr>
  <p:transition spd="slow">
    <p:cover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3">
            <a:extLst>
              <a:ext uri="{FF2B5EF4-FFF2-40B4-BE49-F238E27FC236}">
                <a16:creationId xmlns:a16="http://schemas.microsoft.com/office/drawing/2014/main" id="{E990C07F-10B7-44A9-964E-BC6DD0626D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5848" y="-71914"/>
            <a:ext cx="12590586" cy="7001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1" name="Title 1">
            <a:extLst>
              <a:ext uri="{FF2B5EF4-FFF2-40B4-BE49-F238E27FC236}">
                <a16:creationId xmlns:a16="http://schemas.microsoft.com/office/drawing/2014/main" id="{BBEA167F-7066-442E-91B4-8642A3E0F6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1B0E517-064C-420C-8567-162CD6B723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2118509"/>
      </p:ext>
    </p:extLst>
  </p:cSld>
  <p:clrMapOvr>
    <a:masterClrMapping/>
  </p:clrMapOvr>
  <p:transition spd="slow">
    <p:cover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3">
            <a:extLst>
              <a:ext uri="{FF2B5EF4-FFF2-40B4-BE49-F238E27FC236}">
                <a16:creationId xmlns:a16="http://schemas.microsoft.com/office/drawing/2014/main" id="{E990C07F-10B7-44A9-964E-BC6DD0626D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5848" y="-71914"/>
            <a:ext cx="12590586" cy="7001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1" name="Title 1">
            <a:extLst>
              <a:ext uri="{FF2B5EF4-FFF2-40B4-BE49-F238E27FC236}">
                <a16:creationId xmlns:a16="http://schemas.microsoft.com/office/drawing/2014/main" id="{BBEA167F-7066-442E-91B4-8642A3E0F6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CN" altLang="en-US" sz="4400" b="1" dirty="0"/>
              <a:t>历代志下</a:t>
            </a:r>
            <a:r>
              <a:rPr lang="en-US" altLang="zh-CN" sz="4400" b="1" dirty="0"/>
              <a:t>24</a:t>
            </a:r>
            <a:r>
              <a:rPr lang="zh-CN" altLang="en-US" sz="4400" b="1" dirty="0"/>
              <a:t>章</a:t>
            </a:r>
            <a:endParaRPr lang="en-US" altLang="en-US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1B0E517-064C-420C-8567-162CD6B723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altLang="zh-CN" sz="2800" b="1" dirty="0">
                <a:solidFill>
                  <a:srgbClr val="FF0000"/>
                </a:solidFill>
              </a:rPr>
              <a:t>17</a:t>
            </a:r>
            <a:r>
              <a:rPr lang="zh-CN" altLang="en-US" sz="2800" b="1" dirty="0">
                <a:solidFill>
                  <a:srgbClr val="FF0000"/>
                </a:solidFill>
              </a:rPr>
              <a:t>耶何耶大死后，犹大的众首领来朝拜王。王就听从他们。</a:t>
            </a:r>
          </a:p>
          <a:p>
            <a:pPr marL="0" indent="0">
              <a:buNone/>
            </a:pPr>
            <a:r>
              <a:rPr lang="en-US" altLang="zh-CN" sz="2800" b="1" dirty="0">
                <a:solidFill>
                  <a:srgbClr val="FF0000"/>
                </a:solidFill>
              </a:rPr>
              <a:t>18</a:t>
            </a:r>
            <a:r>
              <a:rPr lang="zh-CN" altLang="en-US" sz="2800" b="1" dirty="0">
                <a:solidFill>
                  <a:srgbClr val="FF0000"/>
                </a:solidFill>
              </a:rPr>
              <a:t>他们离弃耶和华他们列祖神的殿，去事奉亚舍拉和偶像。因他们这罪，就有忿怒临到犹大和耶路撒冷。</a:t>
            </a:r>
          </a:p>
          <a:p>
            <a:pPr marL="0" indent="0">
              <a:buNone/>
            </a:pPr>
            <a:r>
              <a:rPr lang="en-US" altLang="zh-CN" sz="2800" b="1" dirty="0"/>
              <a:t>19</a:t>
            </a:r>
            <a:r>
              <a:rPr lang="zh-CN" altLang="en-US" sz="2800" b="1" dirty="0"/>
              <a:t>但神仍遣先知到他们那里，引导他们归向耶和华。这先知警戒他们，他们却不肯听。</a:t>
            </a:r>
          </a:p>
          <a:p>
            <a:pPr marL="0" indent="0">
              <a:buNone/>
            </a:pPr>
            <a:r>
              <a:rPr lang="en-US" altLang="zh-CN" sz="2800" b="1" dirty="0"/>
              <a:t>20</a:t>
            </a:r>
            <a:r>
              <a:rPr lang="zh-CN" altLang="en-US" sz="2800" b="1" dirty="0"/>
              <a:t>那时，神的灵感动祭司耶何耶大的儿子撒迦利亚，他就站在上面对民说，神如此说，你们为何干犯耶和华的诫命，以致不得亨通呢？因为你们离弃耶和华，所以他也离弃你们。</a:t>
            </a:r>
          </a:p>
          <a:p>
            <a:pPr marL="0" indent="0">
              <a:buNone/>
            </a:pPr>
            <a:r>
              <a:rPr lang="en-US" altLang="zh-CN" sz="2800" b="1" dirty="0"/>
              <a:t>21</a:t>
            </a:r>
            <a:r>
              <a:rPr lang="zh-CN" altLang="en-US" sz="2800" b="1" dirty="0"/>
              <a:t>众民同心谋害撒迦利亚，</a:t>
            </a:r>
            <a:r>
              <a:rPr lang="zh-CN" altLang="en-US" sz="2800" b="1" dirty="0">
                <a:solidFill>
                  <a:srgbClr val="FF0000"/>
                </a:solidFill>
              </a:rPr>
              <a:t>就照王的吩咐，在耶和华殿的院内用石头打死他。</a:t>
            </a:r>
          </a:p>
          <a:p>
            <a:pPr marL="0" indent="0">
              <a:buNone/>
            </a:pPr>
            <a:r>
              <a:rPr lang="en-US" altLang="zh-CN" sz="2800" b="1" dirty="0"/>
              <a:t>22</a:t>
            </a:r>
            <a:r>
              <a:rPr lang="zh-CN" altLang="en-US" sz="2800" b="1" dirty="0"/>
              <a:t>这样，约阿施王不想念撒迦利亚的父亲耶何耶大向自己所施的恩，杀了他的儿子。撒迦利亚临死的时候说，愿耶和华鉴察伸冤。</a:t>
            </a:r>
            <a:endParaRPr lang="en-US" altLang="en-US" sz="2800" b="1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2541253"/>
      </p:ext>
    </p:extLst>
  </p:cSld>
  <p:clrMapOvr>
    <a:masterClrMapping/>
  </p:clrMapOvr>
  <p:transition spd="slow">
    <p:cover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3">
            <a:extLst>
              <a:ext uri="{FF2B5EF4-FFF2-40B4-BE49-F238E27FC236}">
                <a16:creationId xmlns:a16="http://schemas.microsoft.com/office/drawing/2014/main" id="{E990C07F-10B7-44A9-964E-BC6DD0626D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5848" y="-71914"/>
            <a:ext cx="12590586" cy="7001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1B0E517-064C-420C-8567-162CD6B7231B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476251" y="1466850"/>
            <a:ext cx="11182349" cy="4575175"/>
          </a:xfrm>
        </p:spPr>
        <p:txBody>
          <a:bodyPr>
            <a:normAutofit/>
          </a:bodyPr>
          <a:lstStyle/>
          <a:p>
            <a:r>
              <a:rPr lang="zh-CN" altLang="en-US" b="1" i="0" dirty="0">
                <a:solidFill>
                  <a:srgbClr val="2A2A2A"/>
                </a:solidFill>
                <a:effectLst/>
                <a:latin typeface="Roboto Condensed" panose="02000000000000000000" pitchFamily="2" charset="0"/>
              </a:rPr>
              <a:t>列王纪上</a:t>
            </a:r>
            <a:r>
              <a:rPr lang="en-US" altLang="zh-CN" b="1" i="0" dirty="0">
                <a:solidFill>
                  <a:srgbClr val="2A2A2A"/>
                </a:solidFill>
                <a:effectLst/>
                <a:latin typeface="Roboto Condensed" panose="02000000000000000000" pitchFamily="2" charset="0"/>
              </a:rPr>
              <a:t>3:2</a:t>
            </a:r>
            <a:r>
              <a:rPr lang="zh-CN" altLang="en-US" b="1" i="0" dirty="0">
                <a:solidFill>
                  <a:srgbClr val="404242"/>
                </a:solidFill>
                <a:effectLst/>
                <a:latin typeface="Roboto Condensed" panose="02000000000000000000" pitchFamily="2" charset="0"/>
              </a:rPr>
              <a:t>当那些日子，百姓仍在丘坛献祭，</a:t>
            </a:r>
            <a:r>
              <a:rPr lang="zh-CN" altLang="en-US" b="1" i="0" dirty="0">
                <a:solidFill>
                  <a:srgbClr val="FF0000"/>
                </a:solidFill>
                <a:effectLst/>
                <a:latin typeface="Roboto Condensed" panose="02000000000000000000" pitchFamily="2" charset="0"/>
              </a:rPr>
              <a:t>因为还没有为耶和华的名建殿。</a:t>
            </a:r>
            <a:endParaRPr lang="en-US" altLang="zh-CN" b="1" i="0" dirty="0">
              <a:solidFill>
                <a:srgbClr val="FF0000"/>
              </a:solidFill>
              <a:effectLst/>
              <a:latin typeface="Roboto Condensed" panose="02000000000000000000" pitchFamily="2" charset="0"/>
            </a:endParaRPr>
          </a:p>
          <a:p>
            <a:endParaRPr lang="en-US" altLang="zh-CN" b="0" i="0" dirty="0">
              <a:solidFill>
                <a:srgbClr val="404242"/>
              </a:solidFill>
              <a:effectLst/>
              <a:latin typeface="Roboto Condensed" panose="02000000000000000000" pitchFamily="2" charset="0"/>
            </a:endParaRPr>
          </a:p>
          <a:p>
            <a:r>
              <a:rPr lang="zh-CN" altLang="en-US" b="1" dirty="0"/>
              <a:t>申命记</a:t>
            </a:r>
            <a:r>
              <a:rPr lang="en-US" altLang="zh-CN" b="1" dirty="0"/>
              <a:t>12</a:t>
            </a:r>
            <a:r>
              <a:rPr lang="zh-CN" altLang="en-US" b="1" dirty="0"/>
              <a:t>：</a:t>
            </a:r>
            <a:r>
              <a:rPr lang="en-US" altLang="zh-CN" b="1" dirty="0"/>
              <a:t>5</a:t>
            </a:r>
            <a:r>
              <a:rPr lang="zh-CN" altLang="en-US" b="1" dirty="0"/>
              <a:t>但耶和华你们的神从你们各支派中选择何处为立祂名的居所，你们就</a:t>
            </a:r>
            <a:r>
              <a:rPr lang="zh-CN" altLang="en-US" b="1" dirty="0">
                <a:solidFill>
                  <a:srgbClr val="FF0000"/>
                </a:solidFill>
              </a:rPr>
              <a:t>当往那里去求问</a:t>
            </a:r>
            <a:r>
              <a:rPr lang="zh-CN" altLang="en-US" b="1" dirty="0"/>
              <a:t>，</a:t>
            </a:r>
          </a:p>
          <a:p>
            <a:r>
              <a:rPr lang="en-US" altLang="zh-CN" b="1" dirty="0"/>
              <a:t>6</a:t>
            </a:r>
            <a:r>
              <a:rPr lang="zh-CN" altLang="en-US" b="1" dirty="0"/>
              <a:t>将你们的燔祭，平安祭，十分取一之物，和手中的举祭，并还愿祭，甘心祭，以及牛群羊群中头生的，</a:t>
            </a:r>
            <a:r>
              <a:rPr lang="zh-CN" altLang="en-US" b="1" dirty="0">
                <a:solidFill>
                  <a:srgbClr val="FF0000"/>
                </a:solidFill>
              </a:rPr>
              <a:t>都奉到那里</a:t>
            </a:r>
            <a:r>
              <a:rPr lang="zh-CN" altLang="en-US" b="1" dirty="0"/>
              <a:t>。</a:t>
            </a:r>
            <a:endParaRPr lang="en-US" altLang="zh-CN" b="1" dirty="0"/>
          </a:p>
          <a:p>
            <a:r>
              <a:rPr lang="zh-CN" altLang="en-US" b="1" dirty="0"/>
              <a:t>申命记</a:t>
            </a:r>
            <a:r>
              <a:rPr lang="en-US" altLang="zh-CN" b="1" dirty="0"/>
              <a:t>12</a:t>
            </a:r>
            <a:r>
              <a:rPr lang="zh-CN" altLang="en-US" b="1" dirty="0"/>
              <a:t>：</a:t>
            </a:r>
            <a:r>
              <a:rPr lang="en-US" altLang="zh-CN" b="1" dirty="0"/>
              <a:t>13</a:t>
            </a:r>
            <a:r>
              <a:rPr lang="zh-CN" altLang="en-US" b="1" dirty="0">
                <a:solidFill>
                  <a:srgbClr val="FF0000"/>
                </a:solidFill>
              </a:rPr>
              <a:t>你要谨慎</a:t>
            </a:r>
            <a:r>
              <a:rPr lang="zh-CN" altLang="en-US" b="1" dirty="0"/>
              <a:t>，不可在你所看中的各处献燔祭。</a:t>
            </a:r>
          </a:p>
          <a:p>
            <a:r>
              <a:rPr lang="en-US" altLang="zh-CN" b="1" dirty="0"/>
              <a:t>14</a:t>
            </a:r>
            <a:r>
              <a:rPr lang="zh-CN" altLang="en-US" b="1" dirty="0"/>
              <a:t>惟独耶和华从你那一支派中所选择的地方，你就</a:t>
            </a:r>
            <a:r>
              <a:rPr lang="zh-CN" altLang="en-US" b="1" dirty="0">
                <a:solidFill>
                  <a:srgbClr val="FF0000"/>
                </a:solidFill>
              </a:rPr>
              <a:t>要在那里献燔祭</a:t>
            </a:r>
            <a:r>
              <a:rPr lang="zh-CN" altLang="en-US" b="1" dirty="0"/>
              <a:t>，行我一切所吩咐你的。</a:t>
            </a:r>
            <a:endParaRPr lang="en-US" altLang="zh-CN" b="1" dirty="0"/>
          </a:p>
        </p:txBody>
      </p:sp>
    </p:spTree>
    <p:extLst>
      <p:ext uri="{BB962C8B-B14F-4D97-AF65-F5344CB8AC3E}">
        <p14:creationId xmlns:p14="http://schemas.microsoft.com/office/powerpoint/2010/main" val="1373921497"/>
      </p:ext>
    </p:extLst>
  </p:cSld>
  <p:clrMapOvr>
    <a:masterClrMapping/>
  </p:clrMapOvr>
  <p:transition spd="slow">
    <p:cover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3">
            <a:extLst>
              <a:ext uri="{FF2B5EF4-FFF2-40B4-BE49-F238E27FC236}">
                <a16:creationId xmlns:a16="http://schemas.microsoft.com/office/drawing/2014/main" id="{E990C07F-10B7-44A9-964E-BC6DD0626D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5848" y="-71914"/>
            <a:ext cx="12590586" cy="7001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1" name="Title 1">
            <a:extLst>
              <a:ext uri="{FF2B5EF4-FFF2-40B4-BE49-F238E27FC236}">
                <a16:creationId xmlns:a16="http://schemas.microsoft.com/office/drawing/2014/main" id="{BBEA167F-7066-442E-91B4-8642A3E0F6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CN" altLang="en-US" b="1" dirty="0"/>
              <a:t>历代志下</a:t>
            </a:r>
            <a:r>
              <a:rPr lang="en-US" altLang="zh-CN" b="1" dirty="0"/>
              <a:t>24</a:t>
            </a:r>
            <a:r>
              <a:rPr lang="zh-CN" altLang="en-US" b="1" dirty="0"/>
              <a:t>：</a:t>
            </a:r>
            <a:r>
              <a:rPr lang="en-US" altLang="zh-CN" b="1" dirty="0"/>
              <a:t>7</a:t>
            </a:r>
            <a:endParaRPr lang="en-US" altLang="en-US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1B0E517-064C-420C-8567-162CD6B723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b="1" dirty="0"/>
              <a:t>因为那恶妇亚他利雅的众子曾拆毁神的殿，又用耶和华殿中分别为圣的物供奉巴力。</a:t>
            </a:r>
            <a:endParaRPr lang="en-US" altLang="en-US" b="1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0148021"/>
      </p:ext>
    </p:extLst>
  </p:cSld>
  <p:clrMapOvr>
    <a:masterClrMapping/>
  </p:clrMapOvr>
  <p:transition spd="slow">
    <p:cover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3">
            <a:extLst>
              <a:ext uri="{FF2B5EF4-FFF2-40B4-BE49-F238E27FC236}">
                <a16:creationId xmlns:a16="http://schemas.microsoft.com/office/drawing/2014/main" id="{E990C07F-10B7-44A9-964E-BC6DD0626D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5848" y="-71914"/>
            <a:ext cx="12590586" cy="7001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EC0C9EE2-7B36-4C64-AFDA-459AEA090070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4"/>
          <a:stretch>
            <a:fillRect/>
          </a:stretch>
        </p:blipFill>
        <p:spPr>
          <a:xfrm>
            <a:off x="3738562" y="25875"/>
            <a:ext cx="4714875" cy="6904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9675816"/>
      </p:ext>
    </p:extLst>
  </p:cSld>
  <p:clrMapOvr>
    <a:masterClrMapping/>
  </p:clrMapOvr>
  <p:transition spd="slow">
    <p:cover/>
  </p:transition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98546</TotalTime>
  <Words>7301</Words>
  <Application>Microsoft Office PowerPoint</Application>
  <PresentationFormat>Widescreen</PresentationFormat>
  <Paragraphs>396</Paragraphs>
  <Slides>51</Slides>
  <Notes>50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51</vt:i4>
      </vt:variant>
    </vt:vector>
  </HeadingPairs>
  <TitlesOfParts>
    <vt:vector size="59" baseType="lpstr">
      <vt:lpstr>SimHei</vt:lpstr>
      <vt:lpstr>SimSun</vt:lpstr>
      <vt:lpstr>Arial</vt:lpstr>
      <vt:lpstr>Calibri</vt:lpstr>
      <vt:lpstr>Calibri Light</vt:lpstr>
      <vt:lpstr>Roboto Condensed</vt:lpstr>
      <vt:lpstr>Office Theme</vt:lpstr>
      <vt:lpstr>1_Office Theme</vt:lpstr>
      <vt:lpstr>列王纪下</vt:lpstr>
      <vt:lpstr>PowerPoint Presentation</vt:lpstr>
      <vt:lpstr>列王纪下可以分成这三大段：</vt:lpstr>
      <vt:lpstr> 犹大王约兰登基到以色列王约阿施死历史分述:(8:16-13:25） </vt:lpstr>
      <vt:lpstr>PowerPoint Presentation</vt:lpstr>
      <vt:lpstr>历代志下24章</vt:lpstr>
      <vt:lpstr>PowerPoint Presentation</vt:lpstr>
      <vt:lpstr>历代志下24：7</vt:lpstr>
      <vt:lpstr>PowerPoint Presentation</vt:lpstr>
      <vt:lpstr>历代志下24章</vt:lpstr>
      <vt:lpstr>PowerPoint Presentation</vt:lpstr>
      <vt:lpstr> 列王纪中的亚兰王 </vt:lpstr>
      <vt:lpstr>PowerPoint Presentation</vt:lpstr>
      <vt:lpstr>列王纪下可以分成这三大段：</vt:lpstr>
      <vt:lpstr>历代志下25章</vt:lpstr>
      <vt:lpstr>PowerPoint Presentation</vt:lpstr>
      <vt:lpstr>PowerPoint Presentation</vt:lpstr>
      <vt:lpstr>何西阿书1:1</vt:lpstr>
      <vt:lpstr>阿摩司书1:1</vt:lpstr>
      <vt:lpstr>PowerPoint Presentation</vt:lpstr>
      <vt:lpstr>历代志下26章</vt:lpstr>
      <vt:lpstr>历代志下26章</vt:lpstr>
      <vt:lpstr>撒母耳记上13章</vt:lpstr>
      <vt:lpstr>PowerPoint Presentation</vt:lpstr>
      <vt:lpstr>PowerPoint Presentation</vt:lpstr>
      <vt:lpstr>亚述帝国与以色列国灭亡时期有关的君王：</vt:lpstr>
      <vt:lpstr>PowerPoint Presentation</vt:lpstr>
      <vt:lpstr>亚述帝国与以色列国灭亡时期有关的君王：</vt:lpstr>
      <vt:lpstr>PowerPoint Presentation</vt:lpstr>
      <vt:lpstr>PowerPoint Presentation</vt:lpstr>
      <vt:lpstr>PowerPoint Presentation</vt:lpstr>
      <vt:lpstr>历代志下28章</vt:lpstr>
      <vt:lpstr>以赛亚书7章</vt:lpstr>
      <vt:lpstr>历代志下28章</vt:lpstr>
      <vt:lpstr>历代志下30章</vt:lpstr>
      <vt:lpstr>亚述帝国与以色列国灭亡时期有关的君王：</vt:lpstr>
      <vt:lpstr>PowerPoint Presentation</vt:lpstr>
      <vt:lpstr>申命记6章</vt:lpstr>
      <vt:lpstr>列王纪上13章</vt:lpstr>
      <vt:lpstr>列王纪上13章</vt:lpstr>
      <vt:lpstr>列王纪上14：1-12</vt:lpstr>
      <vt:lpstr>PowerPoint Presentation</vt:lpstr>
      <vt:lpstr>列王纪上16 章</vt:lpstr>
      <vt:lpstr>历代志下19章</vt:lpstr>
      <vt:lpstr>PowerPoint Presentation</vt:lpstr>
      <vt:lpstr>PowerPoint Presentation</vt:lpstr>
      <vt:lpstr>耶利米51：5</vt:lpstr>
      <vt:lpstr>以西结书37章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启示录</dc:title>
  <dc:creator>zunde yang</dc:creator>
  <cp:lastModifiedBy>zunde yang</cp:lastModifiedBy>
  <cp:revision>138</cp:revision>
  <dcterms:created xsi:type="dcterms:W3CDTF">2017-11-13T19:53:38Z</dcterms:created>
  <dcterms:modified xsi:type="dcterms:W3CDTF">2021-11-07T15:29:14Z</dcterms:modified>
</cp:coreProperties>
</file>